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1" r:id="rId1"/>
    <p:sldMasterId id="2147483672" r:id="rId2"/>
  </p:sldMasterIdLst>
  <p:notesMasterIdLst>
    <p:notesMasterId r:id="rId24"/>
  </p:notesMasterIdLst>
  <p:sldIdLst>
    <p:sldId id="256" r:id="rId3"/>
    <p:sldId id="387" r:id="rId4"/>
    <p:sldId id="392" r:id="rId5"/>
    <p:sldId id="390" r:id="rId6"/>
    <p:sldId id="259" r:id="rId7"/>
    <p:sldId id="260" r:id="rId8"/>
    <p:sldId id="383" r:id="rId9"/>
    <p:sldId id="261" r:id="rId10"/>
    <p:sldId id="284" r:id="rId11"/>
    <p:sldId id="265" r:id="rId12"/>
    <p:sldId id="384" r:id="rId13"/>
    <p:sldId id="268" r:id="rId14"/>
    <p:sldId id="270" r:id="rId15"/>
    <p:sldId id="283" r:id="rId16"/>
    <p:sldId id="271" r:id="rId17"/>
    <p:sldId id="285" r:id="rId18"/>
    <p:sldId id="379" r:id="rId19"/>
    <p:sldId id="381" r:id="rId20"/>
    <p:sldId id="382" r:id="rId21"/>
    <p:sldId id="393" r:id="rId22"/>
    <p:sldId id="391" r:id="rId23"/>
  </p:sldIdLst>
  <p:sldSz cx="9144000" cy="5143500" type="screen16x9"/>
  <p:notesSz cx="6858000" cy="9144000"/>
  <p:embeddedFontLst>
    <p:embeddedFont>
      <p:font typeface="Alegreya Sans" pitchFamily="2"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ousine" panose="02070409020205020404" pitchFamily="49" charset="0"/>
      <p:regular r:id="rId33"/>
      <p:bold r:id="rId34"/>
      <p:italic r:id="rId35"/>
      <p:boldItalic r:id="rId36"/>
    </p:embeddedFont>
    <p:embeddedFont>
      <p:font typeface="Roboto Mono"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rison, Clayton T - (claytonm)" initials="MCT-(" lastIdx="2" clrIdx="0">
    <p:extLst>
      <p:ext uri="{19B8F6BF-5375-455C-9EA6-DF929625EA0E}">
        <p15:presenceInfo xmlns:p15="http://schemas.microsoft.com/office/powerpoint/2012/main" userId="S::claytonm@email.arizona.edu::733bf3e1-7bd2-44f2-b075-91549a9c61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3034"/>
    <a:srgbClr val="DE5A00"/>
    <a:srgbClr val="00CE59"/>
    <a:srgbClr val="00CA00"/>
    <a:srgbClr val="00F500"/>
    <a:srgbClr val="057406"/>
    <a:srgbClr val="0D22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05"/>
    <p:restoredTop sz="85127"/>
  </p:normalViewPr>
  <p:slideViewPr>
    <p:cSldViewPr snapToGrid="0">
      <p:cViewPr>
        <p:scale>
          <a:sx n="100" d="100"/>
          <a:sy n="100" d="100"/>
        </p:scale>
        <p:origin x="1312" y="936"/>
      </p:cViewPr>
      <p:guideLst>
        <p:guide orient="horz" pos="1620"/>
        <p:guide pos="2880"/>
      </p:guideLst>
    </p:cSldViewPr>
  </p:slideViewPr>
  <p:notesTextViewPr>
    <p:cViewPr>
      <p:scale>
        <a:sx n="130" d="100"/>
        <a:sy n="13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8126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883656c1f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883656c1f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images shown above we see two 3D surfaces. Each of these are constructed from our </a:t>
            </a:r>
            <a:r>
              <a:rPr lang="en" dirty="0" err="1"/>
              <a:t>PLANT.for</a:t>
            </a:r>
            <a:r>
              <a:rPr lang="en" dirty="0"/>
              <a:t> Fortran program. The z-axis for both of these plots is the model output, </a:t>
            </a:r>
            <a:r>
              <a:rPr lang="en" dirty="0" err="1"/>
              <a:t>dLAI</a:t>
            </a:r>
            <a:r>
              <a:rPr lang="en" dirty="0"/>
              <a:t> (change in Leaf Area Index) from the PLANT program. The </a:t>
            </a:r>
            <a:r>
              <a:rPr lang="en" dirty="0" err="1"/>
              <a:t>xy</a:t>
            </a:r>
            <a:r>
              <a:rPr lang="en" dirty="0"/>
              <a:t> coordinates of the two plots represent the input variable pairs with lowest and highest sensitivity respectively. Here highest sensitivity means the pair of inputs that induce the greatest amount of variability in the output. The graphics are here to help us visualize the difference. As you can see from the graphic on the left, </a:t>
            </a:r>
            <a:r>
              <a:rPr lang="en" dirty="0" err="1"/>
              <a:t>dLAI</a:t>
            </a:r>
            <a:r>
              <a:rPr lang="en" dirty="0"/>
              <a:t> remains unchanged with respect to DOY, whereas both TMIN and TMAX affect the variability of </a:t>
            </a:r>
            <a:r>
              <a:rPr lang="en" dirty="0" err="1"/>
              <a:t>dLAI</a:t>
            </a:r>
            <a:r>
              <a:rPr lang="en" dirty="0"/>
              <a:t>, and they do so jointly, as evident by the flattening of the surface on the right in two locations.</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t>DOY   = day of the year</a:t>
            </a:r>
          </a:p>
          <a:p>
            <a:pPr marL="0" lvl="0" indent="0" algn="l" rtl="0">
              <a:spcBef>
                <a:spcPts val="0"/>
              </a:spcBef>
              <a:spcAft>
                <a:spcPts val="0"/>
              </a:spcAft>
              <a:buNone/>
            </a:pPr>
            <a:r>
              <a:rPr lang="en-US" dirty="0"/>
              <a:t>TMAX  = Daily maximum temperature (c)</a:t>
            </a:r>
          </a:p>
          <a:p>
            <a:pPr marL="0" lvl="0" indent="0" algn="l" rtl="0">
              <a:spcBef>
                <a:spcPts val="0"/>
              </a:spcBef>
              <a:spcAft>
                <a:spcPts val="0"/>
              </a:spcAft>
              <a:buNone/>
            </a:pPr>
            <a:r>
              <a:rPr lang="en-US" dirty="0"/>
              <a:t>TMIN  = Daily maximum temperature (c)</a:t>
            </a:r>
          </a:p>
          <a:p>
            <a:pPr marL="0" lvl="0" indent="0" algn="l" rtl="0">
              <a:spcBef>
                <a:spcPts val="0"/>
              </a:spcBef>
              <a:spcAft>
                <a:spcPts val="0"/>
              </a:spcAft>
              <a:buNone/>
            </a:pPr>
            <a:r>
              <a:rPr lang="en-US" dirty="0" err="1"/>
              <a:t>dLAI</a:t>
            </a:r>
            <a:r>
              <a:rPr lang="en-US" dirty="0"/>
              <a:t>  = daily increase in leaf area index (m2/m2/d)</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62287b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62287b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dcde65f8d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dcde65f8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dcde65f8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dcde65f8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99928cc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99928cc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Developing Odin grammar for extracting definitions of variables linked to scientific concepts</a:t>
            </a:r>
            <a:endParaRPr dirty="0"/>
          </a:p>
        </p:txBody>
      </p:sp>
    </p:spTree>
    <p:extLst>
      <p:ext uri="{BB962C8B-B14F-4D97-AF65-F5344CB8AC3E}">
        <p14:creationId xmlns:p14="http://schemas.microsoft.com/office/powerpoint/2010/main" val="1441678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883656c1f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883656c1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Note that to interpret Re as a single variable, need textual context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883656c1f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883656c1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Note that to interpret Re as a single variable, need textual context</a:t>
            </a:r>
            <a:endParaRPr dirty="0"/>
          </a:p>
        </p:txBody>
      </p:sp>
    </p:spTree>
    <p:extLst>
      <p:ext uri="{BB962C8B-B14F-4D97-AF65-F5344CB8AC3E}">
        <p14:creationId xmlns:p14="http://schemas.microsoft.com/office/powerpoint/2010/main" val="2246690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883656c1f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883656c1f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883656c1f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883656c1f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Two models of evapotranspiration from the DSSAT model</a:t>
            </a:r>
          </a:p>
          <a:p>
            <a:pPr marL="0" lvl="0" indent="0" algn="l" rtl="0">
              <a:spcBef>
                <a:spcPts val="0"/>
              </a:spcBef>
              <a:spcAft>
                <a:spcPts val="0"/>
              </a:spcAft>
              <a:buNone/>
            </a:pPr>
            <a:r>
              <a:rPr lang="en-US" dirty="0"/>
              <a:t>- two methods of calculating the same quantity, potential evapotranspiration</a:t>
            </a:r>
          </a:p>
          <a:p>
            <a:pPr marL="0" lvl="0" indent="0" algn="l" rtl="0">
              <a:spcBef>
                <a:spcPts val="0"/>
              </a:spcBef>
              <a:spcAft>
                <a:spcPts val="0"/>
              </a:spcAft>
              <a:buNone/>
            </a:pPr>
            <a:r>
              <a:rPr lang="en-US" dirty="0"/>
              <a:t>- obviously, one is much more computationally complex than the other</a:t>
            </a:r>
          </a:p>
          <a:p>
            <a:pPr marL="0" lvl="0" indent="0" algn="l" rtl="0">
              <a:spcBef>
                <a:spcPts val="0"/>
              </a:spcBef>
              <a:spcAft>
                <a:spcPts val="0"/>
              </a:spcAft>
              <a:buNone/>
            </a:pPr>
            <a:r>
              <a:rPr lang="en-US" dirty="0"/>
              <a:t>- when is it worth the extra computational cost?</a:t>
            </a:r>
          </a:p>
          <a:p>
            <a:pPr marL="0" lvl="0" indent="0" algn="l" rtl="0">
              <a:spcBef>
                <a:spcPts val="0"/>
              </a:spcBef>
              <a:spcAft>
                <a:spcPts val="0"/>
              </a:spcAft>
              <a:buNone/>
            </a:pPr>
            <a:r>
              <a:rPr lang="en-US" dirty="0"/>
              <a:t>- which model is more robust/sensitive to input parameters? for what values of the parameters? can we systematically answer this question?</a:t>
            </a:r>
          </a:p>
          <a:p>
            <a:pPr marL="0" lvl="0" indent="0" algn="l" rtl="0">
              <a:spcBef>
                <a:spcPts val="0"/>
              </a:spcBef>
              <a:spcAft>
                <a:spcPts val="0"/>
              </a:spcAft>
              <a:buNone/>
            </a:pPr>
            <a:r>
              <a:rPr lang="en-US" dirty="0"/>
              <a:t>- the networks shown on the slide are hand-constructed by reading the source code, equations, and text, and normalizing variable names by hand - we would ideally like to automate this process.</a:t>
            </a:r>
            <a:endParaRPr dirty="0"/>
          </a:p>
        </p:txBody>
      </p:sp>
    </p:spTree>
    <p:extLst>
      <p:ext uri="{BB962C8B-B14F-4D97-AF65-F5344CB8AC3E}">
        <p14:creationId xmlns:p14="http://schemas.microsoft.com/office/powerpoint/2010/main" val="1370133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1108700" y="445025"/>
            <a:ext cx="67509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1108700" y="1152475"/>
            <a:ext cx="67509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628650" y="273845"/>
            <a:ext cx="7886700" cy="7440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F5496"/>
              </a:buClr>
              <a:buSzPts val="4400"/>
              <a:buFont typeface="Calibri"/>
              <a:buNone/>
              <a:defRPr sz="4400" b="0" i="0" u="none" strike="noStrike" cap="none">
                <a:solidFill>
                  <a:srgbClr val="2F5496"/>
                </a:solidFill>
                <a:latin typeface="Calibri"/>
                <a:ea typeface="Calibri"/>
                <a:cs typeface="Calibri"/>
                <a:sym typeface="Calibri"/>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a:endParaRPr/>
          </a:p>
        </p:txBody>
      </p:sp>
      <p:sp>
        <p:nvSpPr>
          <p:cNvPr id="97" name="Google Shape;97;p25"/>
          <p:cNvSpPr txBox="1">
            <a:spLocks noGrp="1"/>
          </p:cNvSpPr>
          <p:nvPr>
            <p:ph type="body" idx="1"/>
          </p:nvPr>
        </p:nvSpPr>
        <p:spPr>
          <a:xfrm>
            <a:off x="628650" y="1084006"/>
            <a:ext cx="7886700" cy="3548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1600"/>
              </a:spcBef>
              <a:spcAft>
                <a:spcPts val="0"/>
              </a:spcAft>
              <a:buClr>
                <a:schemeClr val="accent2"/>
              </a:buClr>
              <a:buSzPts val="2400"/>
              <a:buFont typeface="Calibri"/>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1600"/>
              </a:spcBef>
              <a:spcAft>
                <a:spcPts val="0"/>
              </a:spcAft>
              <a:buClr>
                <a:srgbClr val="2E75B5"/>
              </a:buClr>
              <a:buSzPts val="2000"/>
              <a:buFont typeface="Courier New"/>
              <a:buChar char="o"/>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1600"/>
              </a:spcBef>
              <a:spcAft>
                <a:spcPts val="160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2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2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980000"/>
              </a:buClr>
              <a:buSzPts val="2800"/>
              <a:buFont typeface="Alegreya Sans"/>
              <a:buNone/>
              <a:defRPr sz="2800">
                <a:solidFill>
                  <a:srgbClr val="980000"/>
                </a:solidFill>
                <a:latin typeface="Alegreya Sans"/>
                <a:ea typeface="Alegreya Sans"/>
                <a:cs typeface="Alegreya Sans"/>
                <a:sym typeface="Alegreya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Alegreya Sans"/>
              <a:buChar char="●"/>
              <a:defRPr sz="1800">
                <a:solidFill>
                  <a:schemeClr val="dk2"/>
                </a:solidFill>
                <a:latin typeface="Alegreya Sans"/>
                <a:ea typeface="Alegreya Sans"/>
                <a:cs typeface="Alegreya Sans"/>
                <a:sym typeface="Alegreya Sans"/>
              </a:defRPr>
            </a:lvl1pPr>
            <a:lvl2pPr marL="914400" lvl="1" indent="-31750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2pPr>
            <a:lvl3pPr marL="1371600" lvl="2" indent="-31750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3pPr>
            <a:lvl4pPr marL="1828800" lvl="3" indent="-31750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4pPr>
            <a:lvl5pPr marL="2286000" lvl="4" indent="-31750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5pPr>
            <a:lvl6pPr marL="2743200" lvl="5" indent="-31750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6pPr>
            <a:lvl7pPr marL="3200400" lvl="6" indent="-31750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7pPr>
            <a:lvl8pPr marL="3657600" lvl="7" indent="-31750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8pPr>
            <a:lvl9pPr marL="4114800" lvl="8" indent="-317500">
              <a:lnSpc>
                <a:spcPct val="115000"/>
              </a:lnSpc>
              <a:spcBef>
                <a:spcPts val="1600"/>
              </a:spcBef>
              <a:spcAft>
                <a:spcPts val="1600"/>
              </a:spcAft>
              <a:buClr>
                <a:schemeClr val="dk2"/>
              </a:buClr>
              <a:buSzPts val="1400"/>
              <a:buFont typeface="Alegreya Sans"/>
              <a:buChar char="■"/>
              <a:defRPr>
                <a:solidFill>
                  <a:schemeClr val="dk2"/>
                </a:solidFill>
                <a:latin typeface="Alegreya Sans"/>
                <a:ea typeface="Alegreya Sans"/>
                <a:cs typeface="Alegreya Sans"/>
                <a:sym typeface="Alegreya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rgbClr val="980000"/>
              </a:buClr>
              <a:buSzPts val="2800"/>
              <a:buFont typeface="Alegreya Sans"/>
              <a:buNone/>
              <a:defRPr sz="2800">
                <a:solidFill>
                  <a:srgbClr val="980000"/>
                </a:solidFill>
                <a:latin typeface="Alegreya Sans"/>
                <a:ea typeface="Alegreya Sans"/>
                <a:cs typeface="Alegreya Sans"/>
                <a:sym typeface="Alegreya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Alegreya Sans"/>
              <a:buChar char="●"/>
              <a:defRPr sz="1800">
                <a:solidFill>
                  <a:schemeClr val="dk2"/>
                </a:solidFill>
                <a:latin typeface="Alegreya Sans"/>
                <a:ea typeface="Alegreya Sans"/>
                <a:cs typeface="Alegreya Sans"/>
                <a:sym typeface="Alegreya Sans"/>
              </a:defRPr>
            </a:lvl1pPr>
            <a:lvl2pPr marL="914400" lvl="1" indent="-317500" rtl="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2pPr>
            <a:lvl3pPr marL="1371600" lvl="2" indent="-317500" rtl="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3pPr>
            <a:lvl4pPr marL="1828800" lvl="3" indent="-317500" rtl="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4pPr>
            <a:lvl5pPr marL="2286000" lvl="4" indent="-317500" rtl="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5pPr>
            <a:lvl6pPr marL="2743200" lvl="5" indent="-317500" rtl="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6pPr>
            <a:lvl7pPr marL="3200400" lvl="6" indent="-317500" rtl="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7pPr>
            <a:lvl8pPr marL="3657600" lvl="7" indent="-317500" rtl="0">
              <a:lnSpc>
                <a:spcPct val="115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8pPr>
            <a:lvl9pPr marL="4114800" lvl="8" indent="-317500" rtl="0">
              <a:lnSpc>
                <a:spcPct val="115000"/>
              </a:lnSpc>
              <a:spcBef>
                <a:spcPts val="1600"/>
              </a:spcBef>
              <a:spcAft>
                <a:spcPts val="1600"/>
              </a:spcAft>
              <a:buClr>
                <a:schemeClr val="dk2"/>
              </a:buClr>
              <a:buSzPts val="1400"/>
              <a:buFont typeface="Alegreya Sans"/>
              <a:buChar char="■"/>
              <a:defRPr>
                <a:solidFill>
                  <a:schemeClr val="dk2"/>
                </a:solidFill>
                <a:latin typeface="Alegreya Sans"/>
                <a:ea typeface="Alegreya Sans"/>
                <a:cs typeface="Alegreya Sans"/>
                <a:sym typeface="Alegreya Sa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ctrTitle"/>
          </p:nvPr>
        </p:nvSpPr>
        <p:spPr>
          <a:xfrm>
            <a:off x="311700" y="1141797"/>
            <a:ext cx="8520600" cy="123203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Machine Assisted </a:t>
            </a:r>
            <a:br>
              <a:rPr lang="en-US" sz="2800" dirty="0"/>
            </a:br>
            <a:r>
              <a:rPr lang="en-US" sz="2800" dirty="0"/>
              <a:t>Extraction, Curation, Transformation and Augmentation</a:t>
            </a:r>
            <a:endParaRPr sz="2800" i="1" dirty="0">
              <a:solidFill>
                <a:srgbClr val="0D224C"/>
              </a:solidFill>
            </a:endParaRPr>
          </a:p>
        </p:txBody>
      </p:sp>
      <p:pic>
        <p:nvPicPr>
          <p:cNvPr id="107" name="Google Shape;107;p26"/>
          <p:cNvPicPr preferRelativeResize="0"/>
          <p:nvPr/>
        </p:nvPicPr>
        <p:blipFill>
          <a:blip r:embed="rId3">
            <a:alphaModFix/>
          </a:blip>
          <a:stretch>
            <a:fillRect/>
          </a:stretch>
        </p:blipFill>
        <p:spPr>
          <a:xfrm>
            <a:off x="235512" y="4104551"/>
            <a:ext cx="2565439" cy="618267"/>
          </a:xfrm>
          <a:prstGeom prst="rect">
            <a:avLst/>
          </a:prstGeom>
          <a:noFill/>
          <a:ln>
            <a:noFill/>
          </a:ln>
        </p:spPr>
      </p:pic>
      <p:pic>
        <p:nvPicPr>
          <p:cNvPr id="108" name="Google Shape;108;p26"/>
          <p:cNvPicPr preferRelativeResize="0"/>
          <p:nvPr/>
        </p:nvPicPr>
        <p:blipFill>
          <a:blip r:embed="rId4">
            <a:alphaModFix/>
          </a:blip>
          <a:stretch>
            <a:fillRect/>
          </a:stretch>
        </p:blipFill>
        <p:spPr>
          <a:xfrm>
            <a:off x="-12" y="5"/>
            <a:ext cx="9144000" cy="1221740"/>
          </a:xfrm>
          <a:prstGeom prst="rect">
            <a:avLst/>
          </a:prstGeom>
          <a:noFill/>
          <a:ln>
            <a:noFill/>
          </a:ln>
        </p:spPr>
      </p:pic>
      <p:grpSp>
        <p:nvGrpSpPr>
          <p:cNvPr id="109" name="Google Shape;109;p26"/>
          <p:cNvGrpSpPr/>
          <p:nvPr/>
        </p:nvGrpSpPr>
        <p:grpSpPr>
          <a:xfrm>
            <a:off x="223224" y="2970660"/>
            <a:ext cx="8697555" cy="595500"/>
            <a:chOff x="692700" y="3369554"/>
            <a:chExt cx="7807500" cy="595500"/>
          </a:xfrm>
        </p:grpSpPr>
        <p:sp>
          <p:nvSpPr>
            <p:cNvPr id="110" name="Google Shape;110;p26"/>
            <p:cNvSpPr/>
            <p:nvPr/>
          </p:nvSpPr>
          <p:spPr>
            <a:xfrm>
              <a:off x="692700" y="3389871"/>
              <a:ext cx="7807500" cy="50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6"/>
            <p:cNvSpPr txBox="1"/>
            <p:nvPr/>
          </p:nvSpPr>
          <p:spPr>
            <a:xfrm>
              <a:off x="1997538" y="3369554"/>
              <a:ext cx="5197800" cy="595500"/>
            </a:xfrm>
            <a:prstGeom prst="rect">
              <a:avLst/>
            </a:prstGeom>
            <a:noFill/>
            <a:ln>
              <a:noFill/>
            </a:ln>
          </p:spPr>
          <p:txBody>
            <a:bodyPr spcFirstLastPara="1" wrap="square" lIns="91425" tIns="91425" rIns="91425" bIns="91425" anchor="ctr" anchorCtr="0">
              <a:noAutofit/>
            </a:bodyPr>
            <a:lstStyle/>
            <a:p>
              <a:pPr lvl="0" algn="ctr"/>
              <a:r>
                <a:rPr lang="en-US" sz="2400" dirty="0">
                  <a:solidFill>
                    <a:schemeClr val="accent5"/>
                  </a:solidFill>
                  <a:latin typeface="Cousine"/>
                  <a:ea typeface="Cousine"/>
                  <a:cs typeface="Cousine"/>
                  <a:sym typeface="Cousine"/>
                </a:rPr>
                <a:t>ml4ai.github.io/automates</a:t>
              </a:r>
              <a:endParaRPr dirty="0"/>
            </a:p>
          </p:txBody>
        </p:sp>
      </p:grpSp>
      <p:sp>
        <p:nvSpPr>
          <p:cNvPr id="116" name="Google Shape;116;p26"/>
          <p:cNvSpPr txBox="1"/>
          <p:nvPr/>
        </p:nvSpPr>
        <p:spPr>
          <a:xfrm>
            <a:off x="560506" y="2368012"/>
            <a:ext cx="8022964" cy="4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i="1" dirty="0">
                <a:solidFill>
                  <a:srgbClr val="0D224C"/>
                </a:solidFill>
                <a:latin typeface="Alegreya Sans"/>
                <a:ea typeface="Alegreya Sans"/>
                <a:cs typeface="Alegreya Sans"/>
                <a:sym typeface="Alegreya Sans"/>
              </a:rPr>
              <a:t>Clayton T. Morrison</a:t>
            </a:r>
            <a:endParaRPr sz="1050" dirty="0">
              <a:solidFill>
                <a:srgbClr val="0D224C"/>
              </a:solidFill>
            </a:endParaRPr>
          </a:p>
        </p:txBody>
      </p:sp>
      <p:pic>
        <p:nvPicPr>
          <p:cNvPr id="5" name="Picture 4">
            <a:extLst>
              <a:ext uri="{FF2B5EF4-FFF2-40B4-BE49-F238E27FC236}">
                <a16:creationId xmlns:a16="http://schemas.microsoft.com/office/drawing/2014/main" id="{6DD8D14D-1D73-4248-B055-07F8A8C3E017}"/>
              </a:ext>
            </a:extLst>
          </p:cNvPr>
          <p:cNvPicPr>
            <a:picLocks noChangeAspect="1"/>
          </p:cNvPicPr>
          <p:nvPr/>
        </p:nvPicPr>
        <p:blipFill>
          <a:blip r:embed="rId5"/>
          <a:stretch>
            <a:fillRect/>
          </a:stretch>
        </p:blipFill>
        <p:spPr>
          <a:xfrm>
            <a:off x="4530957" y="4011804"/>
            <a:ext cx="1115389" cy="940245"/>
          </a:xfrm>
          <a:prstGeom prst="rect">
            <a:avLst/>
          </a:prstGeom>
        </p:spPr>
      </p:pic>
      <p:pic>
        <p:nvPicPr>
          <p:cNvPr id="6" name="Picture 5">
            <a:extLst>
              <a:ext uri="{FF2B5EF4-FFF2-40B4-BE49-F238E27FC236}">
                <a16:creationId xmlns:a16="http://schemas.microsoft.com/office/drawing/2014/main" id="{E334B7A5-97FF-3F45-ACDE-ADA191293DF8}"/>
              </a:ext>
            </a:extLst>
          </p:cNvPr>
          <p:cNvPicPr>
            <a:picLocks noChangeAspect="1"/>
          </p:cNvPicPr>
          <p:nvPr/>
        </p:nvPicPr>
        <p:blipFill>
          <a:blip r:embed="rId6"/>
          <a:stretch>
            <a:fillRect/>
          </a:stretch>
        </p:blipFill>
        <p:spPr>
          <a:xfrm>
            <a:off x="3322004" y="3726976"/>
            <a:ext cx="1115862" cy="1392596"/>
          </a:xfrm>
          <a:prstGeom prst="rect">
            <a:avLst/>
          </a:prstGeom>
        </p:spPr>
      </p:pic>
      <p:sp>
        <p:nvSpPr>
          <p:cNvPr id="2" name="TextBox 1">
            <a:extLst>
              <a:ext uri="{FF2B5EF4-FFF2-40B4-BE49-F238E27FC236}">
                <a16:creationId xmlns:a16="http://schemas.microsoft.com/office/drawing/2014/main" id="{E2401ADD-4695-D24C-86F9-66A4197F6D65}"/>
              </a:ext>
            </a:extLst>
          </p:cNvPr>
          <p:cNvSpPr txBox="1"/>
          <p:nvPr/>
        </p:nvSpPr>
        <p:spPr>
          <a:xfrm>
            <a:off x="6493410" y="3984154"/>
            <a:ext cx="2178802" cy="738664"/>
          </a:xfrm>
          <a:prstGeom prst="rect">
            <a:avLst/>
          </a:prstGeom>
          <a:noFill/>
        </p:spPr>
        <p:txBody>
          <a:bodyPr wrap="none" rtlCol="0">
            <a:spAutoFit/>
          </a:bodyPr>
          <a:lstStyle/>
          <a:p>
            <a:pPr algn="ctr"/>
            <a:r>
              <a:rPr lang="en-US" sz="2400" dirty="0">
                <a:latin typeface="Alegreya Sans" pitchFamily="2" charset="0"/>
              </a:rPr>
              <a:t>ASKE PI Meeting</a:t>
            </a:r>
          </a:p>
          <a:p>
            <a:pPr algn="ctr"/>
            <a:r>
              <a:rPr lang="en-US" sz="1800" dirty="0">
                <a:latin typeface="Alegreya Sans" pitchFamily="2" charset="0"/>
              </a:rPr>
              <a:t>15 May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Equation Reading</a:t>
            </a:r>
            <a:endParaRPr dirty="0"/>
          </a:p>
        </p:txBody>
      </p:sp>
      <p:sp>
        <p:nvSpPr>
          <p:cNvPr id="222" name="Google Shape;22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Alegreya Sans"/>
                <a:ea typeface="Alegreya Sans"/>
                <a:cs typeface="Alegreya Sans"/>
                <a:sym typeface="Alegreya Sans"/>
              </a:rPr>
              <a:t>10</a:t>
            </a:fld>
            <a:endParaRPr>
              <a:latin typeface="Alegreya Sans"/>
              <a:ea typeface="Alegreya Sans"/>
              <a:cs typeface="Alegreya Sans"/>
              <a:sym typeface="Alegreya Sans"/>
            </a:endParaRPr>
          </a:p>
        </p:txBody>
      </p:sp>
      <p:sp>
        <p:nvSpPr>
          <p:cNvPr id="13" name="Google Shape;111;p26">
            <a:extLst>
              <a:ext uri="{FF2B5EF4-FFF2-40B4-BE49-F238E27FC236}">
                <a16:creationId xmlns:a16="http://schemas.microsoft.com/office/drawing/2014/main" id="{04C3D16B-6F4E-BD48-9097-BC8494DDB9B1}"/>
              </a:ext>
            </a:extLst>
          </p:cNvPr>
          <p:cNvSpPr txBox="1"/>
          <p:nvPr/>
        </p:nvSpPr>
        <p:spPr>
          <a:xfrm>
            <a:off x="6813394" y="-133648"/>
            <a:ext cx="2408663" cy="56854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5"/>
                </a:solidFill>
                <a:latin typeface="Cousine"/>
                <a:ea typeface="Cousine"/>
                <a:cs typeface="Cousine"/>
                <a:sym typeface="Cousine"/>
              </a:rPr>
              <a:t>ml4ai.github.io/automates</a:t>
            </a:r>
            <a:endParaRPr sz="800" dirty="0"/>
          </a:p>
        </p:txBody>
      </p:sp>
      <p:pic>
        <p:nvPicPr>
          <p:cNvPr id="7" name="Picture 6">
            <a:extLst>
              <a:ext uri="{FF2B5EF4-FFF2-40B4-BE49-F238E27FC236}">
                <a16:creationId xmlns:a16="http://schemas.microsoft.com/office/drawing/2014/main" id="{22757881-5F92-4E44-931F-85DE62279591}"/>
              </a:ext>
            </a:extLst>
          </p:cNvPr>
          <p:cNvPicPr>
            <a:picLocks noChangeAspect="1"/>
          </p:cNvPicPr>
          <p:nvPr/>
        </p:nvPicPr>
        <p:blipFill>
          <a:blip r:embed="rId3"/>
          <a:stretch>
            <a:fillRect/>
          </a:stretch>
        </p:blipFill>
        <p:spPr>
          <a:xfrm>
            <a:off x="1809750" y="1456171"/>
            <a:ext cx="5524500" cy="1384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Equation Reading in Context</a:t>
            </a:r>
            <a:endParaRPr dirty="0"/>
          </a:p>
        </p:txBody>
      </p:sp>
      <p:pic>
        <p:nvPicPr>
          <p:cNvPr id="221" name="Google Shape;221;p35"/>
          <p:cNvPicPr preferRelativeResize="0"/>
          <p:nvPr/>
        </p:nvPicPr>
        <p:blipFill>
          <a:blip r:embed="rId3">
            <a:alphaModFix/>
          </a:blip>
          <a:stretch>
            <a:fillRect/>
          </a:stretch>
        </p:blipFill>
        <p:spPr>
          <a:xfrm>
            <a:off x="1189155" y="1189815"/>
            <a:ext cx="6549099" cy="3199450"/>
          </a:xfrm>
          <a:prstGeom prst="rect">
            <a:avLst/>
          </a:prstGeom>
          <a:noFill/>
          <a:ln>
            <a:noFill/>
          </a:ln>
        </p:spPr>
      </p:pic>
      <p:sp>
        <p:nvSpPr>
          <p:cNvPr id="222" name="Google Shape;22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Alegreya Sans"/>
                <a:ea typeface="Alegreya Sans"/>
                <a:cs typeface="Alegreya Sans"/>
                <a:sym typeface="Alegreya Sans"/>
              </a:rPr>
              <a:t>11</a:t>
            </a:fld>
            <a:endParaRPr>
              <a:latin typeface="Alegreya Sans"/>
              <a:ea typeface="Alegreya Sans"/>
              <a:cs typeface="Alegreya Sans"/>
              <a:sym typeface="Alegreya Sans"/>
            </a:endParaRPr>
          </a:p>
        </p:txBody>
      </p:sp>
      <p:sp>
        <p:nvSpPr>
          <p:cNvPr id="5" name="Google Shape;257;p38">
            <a:extLst>
              <a:ext uri="{FF2B5EF4-FFF2-40B4-BE49-F238E27FC236}">
                <a16:creationId xmlns:a16="http://schemas.microsoft.com/office/drawing/2014/main" id="{93E2BD18-8F3D-F642-A31F-AC99CF6BEBC3}"/>
              </a:ext>
            </a:extLst>
          </p:cNvPr>
          <p:cNvSpPr txBox="1"/>
          <p:nvPr/>
        </p:nvSpPr>
        <p:spPr>
          <a:xfrm>
            <a:off x="5505380" y="2492931"/>
            <a:ext cx="2431823" cy="3732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accent5"/>
                </a:solidFill>
                <a:latin typeface="Roboto Mono"/>
                <a:ea typeface="Roboto Mono"/>
                <a:cs typeface="Roboto Mono"/>
                <a:sym typeface="Roboto Mono"/>
              </a:rPr>
              <a:t>def</a:t>
            </a:r>
            <a:r>
              <a:rPr lang="en" sz="1000" dirty="0">
                <a:latin typeface="Roboto Mono"/>
                <a:ea typeface="Roboto Mono"/>
                <a:cs typeface="Roboto Mono"/>
                <a:sym typeface="Roboto Mono"/>
              </a:rPr>
              <a:t> </a:t>
            </a:r>
            <a:r>
              <a:rPr lang="en" sz="1000" dirty="0">
                <a:solidFill>
                  <a:schemeClr val="accent1">
                    <a:lumMod val="75000"/>
                  </a:schemeClr>
                </a:solidFill>
                <a:latin typeface="Roboto Mono"/>
                <a:ea typeface="Roboto Mono"/>
                <a:cs typeface="Roboto Mono"/>
                <a:sym typeface="Roboto Mono"/>
              </a:rPr>
              <a:t>Re</a:t>
            </a:r>
            <a:r>
              <a:rPr lang="en" sz="1000" dirty="0">
                <a:latin typeface="Roboto Mono"/>
                <a:ea typeface="Roboto Mono"/>
                <a:cs typeface="Roboto Mono"/>
                <a:sym typeface="Roboto Mono"/>
              </a:rPr>
              <a:t>(rho, V, L, mu):</a:t>
            </a:r>
          </a:p>
          <a:p>
            <a:pPr lvl="0"/>
            <a:r>
              <a:rPr lang="en" sz="1000" dirty="0">
                <a:solidFill>
                  <a:schemeClr val="dk1"/>
                </a:solidFill>
                <a:latin typeface="Roboto Mono"/>
                <a:ea typeface="Roboto Mono"/>
                <a:cs typeface="Roboto Mono"/>
                <a:sym typeface="Roboto Mono"/>
              </a:rPr>
              <a:t>    </a:t>
            </a:r>
            <a:r>
              <a:rPr lang="en" sz="1000" dirty="0">
                <a:solidFill>
                  <a:schemeClr val="accent5"/>
                </a:solidFill>
                <a:latin typeface="Roboto Mono"/>
                <a:ea typeface="Roboto Mono"/>
                <a:cs typeface="Roboto Mono"/>
                <a:sym typeface="Roboto Mono"/>
              </a:rPr>
              <a:t>return</a:t>
            </a:r>
            <a:r>
              <a:rPr lang="en" sz="1000" dirty="0">
                <a:solidFill>
                  <a:schemeClr val="dk1"/>
                </a:solidFill>
                <a:latin typeface="Roboto Mono"/>
                <a:ea typeface="Roboto Mono"/>
                <a:cs typeface="Roboto Mono"/>
                <a:sym typeface="Roboto Mono"/>
              </a:rPr>
              <a:t> (rho * V * L) / mu</a:t>
            </a:r>
            <a:endParaRPr lang="en" sz="1050" dirty="0">
              <a:latin typeface="Alegreya Sans"/>
              <a:ea typeface="Roboto Mono"/>
              <a:cs typeface="Roboto Mono"/>
              <a:sym typeface="Alegreya Sans"/>
            </a:endParaRPr>
          </a:p>
        </p:txBody>
      </p:sp>
      <p:sp>
        <p:nvSpPr>
          <p:cNvPr id="6" name="Google Shape;257;p38">
            <a:extLst>
              <a:ext uri="{FF2B5EF4-FFF2-40B4-BE49-F238E27FC236}">
                <a16:creationId xmlns:a16="http://schemas.microsoft.com/office/drawing/2014/main" id="{E50ADB0D-51EB-E043-AC32-7F0D0D59BE1B}"/>
              </a:ext>
            </a:extLst>
          </p:cNvPr>
          <p:cNvSpPr txBox="1"/>
          <p:nvPr/>
        </p:nvSpPr>
        <p:spPr>
          <a:xfrm>
            <a:off x="5504710" y="1976395"/>
            <a:ext cx="2151862" cy="284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Roboto Mono"/>
                <a:ea typeface="Roboto Mono"/>
                <a:cs typeface="Roboto Mono"/>
                <a:sym typeface="Roboto Mono"/>
              </a:rPr>
              <a:t>Re = </a:t>
            </a:r>
            <a:r>
              <a:rPr lang="en" sz="1000" dirty="0">
                <a:solidFill>
                  <a:schemeClr val="accent5"/>
                </a:solidFill>
                <a:latin typeface="Roboto Mono"/>
                <a:ea typeface="Roboto Mono"/>
                <a:cs typeface="Roboto Mono"/>
                <a:sym typeface="Roboto Mono"/>
              </a:rPr>
              <a:t>\</a:t>
            </a:r>
            <a:r>
              <a:rPr lang="en" sz="1000" dirty="0" err="1">
                <a:solidFill>
                  <a:schemeClr val="accent5"/>
                </a:solidFill>
                <a:latin typeface="Roboto Mono"/>
                <a:ea typeface="Roboto Mono"/>
                <a:cs typeface="Roboto Mono"/>
                <a:sym typeface="Roboto Mono"/>
              </a:rPr>
              <a:t>frac</a:t>
            </a:r>
            <a:r>
              <a:rPr lang="en" sz="1000" dirty="0">
                <a:latin typeface="Roboto Mono"/>
                <a:ea typeface="Roboto Mono"/>
                <a:cs typeface="Roboto Mono"/>
                <a:sym typeface="Roboto Mono"/>
              </a:rPr>
              <a:t>{</a:t>
            </a:r>
            <a:r>
              <a:rPr lang="en" sz="1000" dirty="0">
                <a:solidFill>
                  <a:schemeClr val="accent5"/>
                </a:solidFill>
                <a:latin typeface="Roboto Mono"/>
                <a:ea typeface="Roboto Mono"/>
                <a:cs typeface="Roboto Mono"/>
                <a:sym typeface="Roboto Mono"/>
              </a:rPr>
              <a:t>\rho </a:t>
            </a:r>
            <a:r>
              <a:rPr lang="en" sz="1000" dirty="0">
                <a:latin typeface="Roboto Mono"/>
                <a:ea typeface="Roboto Mono"/>
                <a:cs typeface="Roboto Mono"/>
                <a:sym typeface="Roboto Mono"/>
              </a:rPr>
              <a:t>V L}{</a:t>
            </a:r>
            <a:r>
              <a:rPr lang="en" sz="1000" dirty="0">
                <a:solidFill>
                  <a:schemeClr val="accent5"/>
                </a:solidFill>
                <a:latin typeface="Roboto Mono"/>
                <a:ea typeface="Roboto Mono"/>
                <a:cs typeface="Roboto Mono"/>
                <a:sym typeface="Roboto Mono"/>
              </a:rPr>
              <a:t>\mu</a:t>
            </a:r>
            <a:r>
              <a:rPr lang="en" sz="1000" dirty="0">
                <a:latin typeface="Roboto Mono"/>
                <a:ea typeface="Roboto Mono"/>
                <a:cs typeface="Roboto Mono"/>
                <a:sym typeface="Roboto Mono"/>
              </a:rPr>
              <a:t>}</a:t>
            </a:r>
            <a:endParaRPr lang="en" sz="1050" dirty="0">
              <a:latin typeface="Alegreya Sans"/>
              <a:ea typeface="Roboto Mono"/>
              <a:cs typeface="Roboto Mono"/>
              <a:sym typeface="Alegreya Sans"/>
            </a:endParaRPr>
          </a:p>
        </p:txBody>
      </p:sp>
      <p:sp>
        <p:nvSpPr>
          <p:cNvPr id="2" name="Rounded Rectangle 1">
            <a:extLst>
              <a:ext uri="{FF2B5EF4-FFF2-40B4-BE49-F238E27FC236}">
                <a16:creationId xmlns:a16="http://schemas.microsoft.com/office/drawing/2014/main" id="{A9808796-7616-1845-BC5E-DA28AC769A02}"/>
              </a:ext>
            </a:extLst>
          </p:cNvPr>
          <p:cNvSpPr/>
          <p:nvPr/>
        </p:nvSpPr>
        <p:spPr>
          <a:xfrm>
            <a:off x="5843239" y="1189815"/>
            <a:ext cx="1761893" cy="237541"/>
          </a:xfrm>
          <a:prstGeom prst="roundRect">
            <a:avLst/>
          </a:prstGeom>
          <a:no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33C823DD-7BE9-6F44-9CC4-3ED34CFBEEC3}"/>
              </a:ext>
            </a:extLst>
          </p:cNvPr>
          <p:cNvGrpSpPr/>
          <p:nvPr/>
        </p:nvGrpSpPr>
        <p:grpSpPr>
          <a:xfrm>
            <a:off x="2048109" y="3267662"/>
            <a:ext cx="5248505" cy="278426"/>
            <a:chOff x="2048109" y="3267662"/>
            <a:chExt cx="5248505" cy="278426"/>
          </a:xfrm>
        </p:grpSpPr>
        <p:sp>
          <p:nvSpPr>
            <p:cNvPr id="8" name="Rounded Rectangle 7">
              <a:extLst>
                <a:ext uri="{FF2B5EF4-FFF2-40B4-BE49-F238E27FC236}">
                  <a16:creationId xmlns:a16="http://schemas.microsoft.com/office/drawing/2014/main" id="{E9FB70C4-7F97-2B4A-A59F-5E1BFFCACAD7}"/>
                </a:ext>
              </a:extLst>
            </p:cNvPr>
            <p:cNvSpPr/>
            <p:nvPr/>
          </p:nvSpPr>
          <p:spPr>
            <a:xfrm>
              <a:off x="2048109" y="3293678"/>
              <a:ext cx="148681" cy="252410"/>
            </a:xfrm>
            <a:prstGeom prst="roundRect">
              <a:avLst/>
            </a:prstGeom>
            <a:no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ADCCC410-359C-E840-910C-4977EACBBDBB}"/>
                </a:ext>
              </a:extLst>
            </p:cNvPr>
            <p:cNvSpPr/>
            <p:nvPr/>
          </p:nvSpPr>
          <p:spPr>
            <a:xfrm>
              <a:off x="2535045" y="3293678"/>
              <a:ext cx="148681" cy="252410"/>
            </a:xfrm>
            <a:prstGeom prst="roundRect">
              <a:avLst/>
            </a:prstGeom>
            <a:no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FFCE2D8D-D4C3-FB43-A25B-BB6101AFF57F}"/>
                </a:ext>
              </a:extLst>
            </p:cNvPr>
            <p:cNvSpPr/>
            <p:nvPr/>
          </p:nvSpPr>
          <p:spPr>
            <a:xfrm>
              <a:off x="6627542" y="3271376"/>
              <a:ext cx="148681" cy="252410"/>
            </a:xfrm>
            <a:prstGeom prst="roundRect">
              <a:avLst/>
            </a:prstGeom>
            <a:no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1BD4B7D-919C-2347-98BD-1BB44824C997}"/>
                </a:ext>
              </a:extLst>
            </p:cNvPr>
            <p:cNvSpPr/>
            <p:nvPr/>
          </p:nvSpPr>
          <p:spPr>
            <a:xfrm>
              <a:off x="7147933" y="3267662"/>
              <a:ext cx="148681" cy="252410"/>
            </a:xfrm>
            <a:prstGeom prst="roundRect">
              <a:avLst/>
            </a:prstGeom>
            <a:no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111;p26">
            <a:extLst>
              <a:ext uri="{FF2B5EF4-FFF2-40B4-BE49-F238E27FC236}">
                <a16:creationId xmlns:a16="http://schemas.microsoft.com/office/drawing/2014/main" id="{04C3D16B-6F4E-BD48-9097-BC8494DDB9B1}"/>
              </a:ext>
            </a:extLst>
          </p:cNvPr>
          <p:cNvSpPr txBox="1"/>
          <p:nvPr/>
        </p:nvSpPr>
        <p:spPr>
          <a:xfrm>
            <a:off x="6813394" y="-133648"/>
            <a:ext cx="2408663" cy="56854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5"/>
                </a:solidFill>
                <a:latin typeface="Cousine"/>
                <a:ea typeface="Cousine"/>
                <a:cs typeface="Cousine"/>
                <a:sym typeface="Cousine"/>
              </a:rPr>
              <a:t>ml4ai.github.io/automates</a:t>
            </a:r>
            <a:endParaRPr sz="800" dirty="0"/>
          </a:p>
        </p:txBody>
      </p:sp>
    </p:spTree>
    <p:extLst>
      <p:ext uri="{BB962C8B-B14F-4D97-AF65-F5344CB8AC3E}">
        <p14:creationId xmlns:p14="http://schemas.microsoft.com/office/powerpoint/2010/main" val="31375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GrFN: Grounded Function Network</a:t>
            </a:r>
            <a:endParaRPr/>
          </a:p>
        </p:txBody>
      </p:sp>
      <p:pic>
        <p:nvPicPr>
          <p:cNvPr id="255" name="Google Shape;255;p38"/>
          <p:cNvPicPr preferRelativeResize="0"/>
          <p:nvPr/>
        </p:nvPicPr>
        <p:blipFill>
          <a:blip r:embed="rId3">
            <a:alphaModFix/>
          </a:blip>
          <a:stretch>
            <a:fillRect/>
          </a:stretch>
        </p:blipFill>
        <p:spPr>
          <a:xfrm>
            <a:off x="181950" y="1541750"/>
            <a:ext cx="8768425" cy="2227600"/>
          </a:xfrm>
          <a:prstGeom prst="rect">
            <a:avLst/>
          </a:prstGeom>
          <a:noFill/>
          <a:ln>
            <a:noFill/>
          </a:ln>
        </p:spPr>
      </p:pic>
      <p:sp>
        <p:nvSpPr>
          <p:cNvPr id="256" name="Google Shape;256;p38"/>
          <p:cNvSpPr txBox="1"/>
          <p:nvPr/>
        </p:nvSpPr>
        <p:spPr>
          <a:xfrm>
            <a:off x="4572000" y="4021575"/>
            <a:ext cx="4092166" cy="10352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legreya Sans"/>
                <a:ea typeface="Alegreya Sans"/>
                <a:cs typeface="Alegreya Sans"/>
                <a:sym typeface="Alegreya Sans"/>
              </a:rPr>
              <a:t>Variable Metadata</a:t>
            </a:r>
            <a:endParaRPr dirty="0">
              <a:latin typeface="Alegreya Sans"/>
              <a:ea typeface="Alegreya Sans"/>
              <a:cs typeface="Alegreya Sans"/>
              <a:sym typeface="Alegreya Sans"/>
            </a:endParaRPr>
          </a:p>
          <a:p>
            <a:pPr marL="457200" lvl="0" indent="-317500" algn="l" rtl="0">
              <a:spcBef>
                <a:spcPts val="0"/>
              </a:spcBef>
              <a:spcAft>
                <a:spcPts val="0"/>
              </a:spcAft>
              <a:buSzPts val="1400"/>
              <a:buFont typeface="Alegreya Sans"/>
              <a:buChar char="●"/>
            </a:pPr>
            <a:r>
              <a:rPr lang="en" dirty="0">
                <a:latin typeface="Alegreya Sans"/>
                <a:ea typeface="Alegreya Sans"/>
                <a:cs typeface="Alegreya Sans"/>
                <a:sym typeface="Alegreya Sans"/>
              </a:rPr>
              <a:t>Comments</a:t>
            </a:r>
          </a:p>
          <a:p>
            <a:pPr marL="457200" lvl="0" indent="-317500" algn="l" rtl="0">
              <a:spcBef>
                <a:spcPts val="0"/>
              </a:spcBef>
              <a:spcAft>
                <a:spcPts val="0"/>
              </a:spcAft>
              <a:buSzPts val="1400"/>
              <a:buFont typeface="Alegreya Sans"/>
              <a:buChar char="●"/>
            </a:pPr>
            <a:r>
              <a:rPr lang="en-US" dirty="0">
                <a:latin typeface="Alegreya Sans"/>
                <a:ea typeface="Alegreya Sans"/>
                <a:cs typeface="Alegreya Sans"/>
                <a:sym typeface="Alegreya Sans"/>
              </a:rPr>
              <a:t>L</a:t>
            </a:r>
            <a:r>
              <a:rPr lang="en" dirty="0">
                <a:latin typeface="Alegreya Sans"/>
                <a:ea typeface="Alegreya Sans"/>
                <a:cs typeface="Alegreya Sans"/>
                <a:sym typeface="Alegreya Sans"/>
              </a:rPr>
              <a:t>inks to scientific concepts</a:t>
            </a:r>
            <a:endParaRPr dirty="0">
              <a:latin typeface="Alegreya Sans"/>
              <a:ea typeface="Alegreya Sans"/>
              <a:cs typeface="Alegreya Sans"/>
              <a:sym typeface="Alegreya Sans"/>
            </a:endParaRPr>
          </a:p>
          <a:p>
            <a:pPr marL="457200" lvl="0" indent="-317500" algn="l" rtl="0">
              <a:spcBef>
                <a:spcPts val="0"/>
              </a:spcBef>
              <a:spcAft>
                <a:spcPts val="0"/>
              </a:spcAft>
              <a:buSzPts val="1400"/>
              <a:buFont typeface="Alegreya Sans"/>
              <a:buChar char="●"/>
            </a:pPr>
            <a:r>
              <a:rPr lang="en" dirty="0">
                <a:latin typeface="Alegreya Sans"/>
                <a:ea typeface="Alegreya Sans"/>
                <a:cs typeface="Alegreya Sans"/>
                <a:sym typeface="Alegreya Sans"/>
              </a:rPr>
              <a:t>Variable Domains: Types, ranges, default values</a:t>
            </a:r>
            <a:endParaRPr dirty="0">
              <a:latin typeface="Alegreya Sans"/>
              <a:ea typeface="Alegreya Sans"/>
              <a:cs typeface="Alegreya Sans"/>
              <a:sym typeface="Alegreya Sans"/>
            </a:endParaRPr>
          </a:p>
        </p:txBody>
      </p:sp>
      <p:sp>
        <p:nvSpPr>
          <p:cNvPr id="257" name="Google Shape;257;p38"/>
          <p:cNvSpPr txBox="1"/>
          <p:nvPr/>
        </p:nvSpPr>
        <p:spPr>
          <a:xfrm>
            <a:off x="918700" y="4097775"/>
            <a:ext cx="3201600" cy="7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legreya Sans"/>
                <a:ea typeface="Alegreya Sans"/>
                <a:cs typeface="Alegreya Sans"/>
                <a:sym typeface="Alegreya Sans"/>
              </a:rPr>
              <a:t>Lambdas</a:t>
            </a:r>
            <a:endParaRPr dirty="0">
              <a:latin typeface="Alegreya Sans"/>
              <a:ea typeface="Alegreya Sans"/>
              <a:cs typeface="Alegreya Sans"/>
              <a:sym typeface="Alegreya Sans"/>
            </a:endParaRPr>
          </a:p>
          <a:p>
            <a:pPr marL="0" lvl="0" indent="0" algn="l" rtl="0">
              <a:spcBef>
                <a:spcPts val="0"/>
              </a:spcBef>
              <a:spcAft>
                <a:spcPts val="0"/>
              </a:spcAft>
              <a:buNone/>
            </a:pPr>
            <a:endParaRPr sz="800" dirty="0">
              <a:latin typeface="Alegreya Sans"/>
              <a:ea typeface="Alegreya Sans"/>
              <a:cs typeface="Alegreya Sans"/>
              <a:sym typeface="Alegreya Sans"/>
            </a:endParaRPr>
          </a:p>
          <a:p>
            <a:pPr marL="0" lvl="0" indent="0" algn="l" rtl="0">
              <a:spcBef>
                <a:spcPts val="0"/>
              </a:spcBef>
              <a:spcAft>
                <a:spcPts val="0"/>
              </a:spcAft>
              <a:buNone/>
            </a:pPr>
            <a:r>
              <a:rPr lang="en" sz="700" dirty="0">
                <a:solidFill>
                  <a:schemeClr val="accent5"/>
                </a:solidFill>
                <a:latin typeface="Roboto Mono"/>
                <a:ea typeface="Roboto Mono"/>
                <a:cs typeface="Roboto Mono"/>
                <a:sym typeface="Roboto Mono"/>
              </a:rPr>
              <a:t>def</a:t>
            </a:r>
            <a:r>
              <a:rPr lang="en" sz="700" dirty="0">
                <a:latin typeface="Roboto Mono"/>
                <a:ea typeface="Roboto Mono"/>
                <a:cs typeface="Roboto Mono"/>
                <a:sym typeface="Roboto Mono"/>
              </a:rPr>
              <a:t> </a:t>
            </a:r>
            <a:r>
              <a:rPr lang="en" sz="700" dirty="0" err="1">
                <a:solidFill>
                  <a:schemeClr val="accent1">
                    <a:lumMod val="75000"/>
                  </a:schemeClr>
                </a:solidFill>
                <a:latin typeface="Roboto Mono"/>
                <a:ea typeface="Roboto Mono"/>
                <a:cs typeface="Roboto Mono"/>
                <a:sym typeface="Roboto Mono"/>
              </a:rPr>
              <a:t>assign_RAIN</a:t>
            </a:r>
            <a:r>
              <a:rPr lang="en" sz="700" dirty="0">
                <a:latin typeface="Roboto Mono"/>
                <a:ea typeface="Roboto Mono"/>
                <a:cs typeface="Roboto Mono"/>
                <a:sym typeface="Roboto Mono"/>
              </a:rPr>
              <a:t>(MAX_RAIN, CONSISITENCY, ABSORPTON, DAY)</a:t>
            </a:r>
          </a:p>
          <a:p>
            <a:pPr lvl="0"/>
            <a:r>
              <a:rPr lang="en" sz="700" dirty="0">
                <a:solidFill>
                  <a:schemeClr val="dk1"/>
                </a:solidFill>
                <a:latin typeface="Roboto Mono"/>
                <a:ea typeface="Roboto Mono"/>
                <a:cs typeface="Roboto Mono"/>
                <a:sym typeface="Roboto Mono"/>
              </a:rPr>
              <a:t>    </a:t>
            </a:r>
            <a:r>
              <a:rPr lang="en" sz="700" dirty="0">
                <a:solidFill>
                  <a:schemeClr val="accent5"/>
                </a:solidFill>
                <a:latin typeface="Roboto Mono"/>
                <a:ea typeface="Roboto Mono"/>
                <a:cs typeface="Roboto Mono"/>
                <a:sym typeface="Roboto Mono"/>
              </a:rPr>
              <a:t>return</a:t>
            </a:r>
            <a:r>
              <a:rPr lang="en" sz="700" dirty="0">
                <a:solidFill>
                  <a:schemeClr val="dk1"/>
                </a:solidFill>
                <a:latin typeface="Roboto Mono"/>
                <a:ea typeface="Roboto Mono"/>
                <a:cs typeface="Roboto Mono"/>
                <a:sym typeface="Roboto Mono"/>
              </a:rPr>
              <a:t> (</a:t>
            </a:r>
            <a:r>
              <a:rPr lang="en" sz="700" dirty="0">
                <a:solidFill>
                  <a:srgbClr val="666666"/>
                </a:solidFill>
                <a:latin typeface="Roboto Mono"/>
                <a:ea typeface="Roboto Mono"/>
                <a:cs typeface="Roboto Mono"/>
                <a:sym typeface="Roboto Mono"/>
              </a:rPr>
              <a:t>-</a:t>
            </a:r>
            <a:r>
              <a:rPr lang="en" sz="700" dirty="0">
                <a:solidFill>
                  <a:schemeClr val="dk1"/>
                </a:solidFill>
                <a:latin typeface="Roboto Mono"/>
                <a:ea typeface="Roboto Mono"/>
                <a:cs typeface="Roboto Mono"/>
                <a:sym typeface="Roboto Mono"/>
              </a:rPr>
              <a:t>(DAY </a:t>
            </a:r>
            <a:r>
              <a:rPr lang="en" sz="700" dirty="0">
                <a:solidFill>
                  <a:srgbClr val="666666"/>
                </a:solidFill>
                <a:latin typeface="Roboto Mono"/>
                <a:ea typeface="Roboto Mono"/>
                <a:cs typeface="Roboto Mono"/>
                <a:sym typeface="Roboto Mono"/>
              </a:rPr>
              <a:t>-</a:t>
            </a:r>
            <a:r>
              <a:rPr lang="en" sz="700" dirty="0">
                <a:solidFill>
                  <a:schemeClr val="dk1"/>
                </a:solidFill>
                <a:latin typeface="Roboto Mono"/>
                <a:ea typeface="Roboto Mono"/>
                <a:cs typeface="Roboto Mono"/>
                <a:sym typeface="Roboto Mono"/>
              </a:rPr>
              <a:t> </a:t>
            </a:r>
            <a:r>
              <a:rPr lang="en" sz="700" dirty="0">
                <a:solidFill>
                  <a:srgbClr val="666666"/>
                </a:solidFill>
                <a:latin typeface="Roboto Mono"/>
                <a:ea typeface="Roboto Mono"/>
                <a:cs typeface="Roboto Mono"/>
                <a:sym typeface="Roboto Mono"/>
              </a:rPr>
              <a:t>16</a:t>
            </a:r>
            <a:r>
              <a:rPr lang="en" sz="700" dirty="0">
                <a:solidFill>
                  <a:schemeClr val="dk1"/>
                </a:solidFill>
                <a:latin typeface="Roboto Mono"/>
                <a:ea typeface="Roboto Mono"/>
                <a:cs typeface="Roboto Mono"/>
                <a:sym typeface="Roboto Mono"/>
              </a:rPr>
              <a:t>) </a:t>
            </a:r>
            <a:r>
              <a:rPr lang="en" sz="700" dirty="0">
                <a:solidFill>
                  <a:srgbClr val="666666"/>
                </a:solidFill>
                <a:latin typeface="Roboto Mono"/>
                <a:ea typeface="Roboto Mono"/>
                <a:cs typeface="Roboto Mono"/>
                <a:sym typeface="Roboto Mono"/>
              </a:rPr>
              <a:t>**</a:t>
            </a:r>
            <a:r>
              <a:rPr lang="en" sz="700" dirty="0">
                <a:solidFill>
                  <a:schemeClr val="dk1"/>
                </a:solidFill>
                <a:latin typeface="Roboto Mono"/>
                <a:ea typeface="Roboto Mono"/>
                <a:cs typeface="Roboto Mono"/>
                <a:sym typeface="Roboto Mono"/>
              </a:rPr>
              <a:t> </a:t>
            </a:r>
            <a:r>
              <a:rPr lang="en" sz="700" dirty="0">
                <a:solidFill>
                  <a:srgbClr val="666666"/>
                </a:solidFill>
                <a:latin typeface="Roboto Mono"/>
                <a:ea typeface="Roboto Mono"/>
                <a:cs typeface="Roboto Mono"/>
                <a:sym typeface="Roboto Mono"/>
              </a:rPr>
              <a:t>2</a:t>
            </a:r>
            <a:r>
              <a:rPr lang="en" sz="700" dirty="0">
                <a:solidFill>
                  <a:schemeClr val="dk1"/>
                </a:solidFill>
                <a:latin typeface="Roboto Mono"/>
                <a:ea typeface="Roboto Mono"/>
                <a:cs typeface="Roboto Mono"/>
                <a:sym typeface="Roboto Mono"/>
              </a:rPr>
              <a:t> </a:t>
            </a:r>
            <a:r>
              <a:rPr lang="en" sz="700" dirty="0">
                <a:solidFill>
                  <a:srgbClr val="666666"/>
                </a:solidFill>
                <a:latin typeface="Roboto Mono"/>
                <a:ea typeface="Roboto Mono"/>
                <a:cs typeface="Roboto Mono"/>
                <a:sym typeface="Roboto Mono"/>
              </a:rPr>
              <a:t>/</a:t>
            </a:r>
            <a:r>
              <a:rPr lang="en" sz="700" dirty="0">
                <a:solidFill>
                  <a:schemeClr val="dk1"/>
                </a:solidFill>
                <a:latin typeface="Roboto Mono"/>
                <a:ea typeface="Roboto Mono"/>
                <a:cs typeface="Roboto Mono"/>
                <a:sym typeface="Roboto Mono"/>
              </a:rPr>
              <a:t> CONSISTENCY </a:t>
            </a:r>
            <a:r>
              <a:rPr lang="en" sz="700" dirty="0">
                <a:solidFill>
                  <a:srgbClr val="666666"/>
                </a:solidFill>
                <a:latin typeface="Roboto Mono"/>
                <a:ea typeface="Roboto Mono"/>
                <a:cs typeface="Roboto Mono"/>
                <a:sym typeface="Roboto Mono"/>
              </a:rPr>
              <a:t>+</a:t>
            </a:r>
            <a:r>
              <a:rPr lang="en" sz="700" dirty="0">
                <a:solidFill>
                  <a:schemeClr val="dk1"/>
                </a:solidFill>
                <a:latin typeface="Roboto Mono"/>
                <a:ea typeface="Roboto Mono"/>
                <a:cs typeface="Roboto Mono"/>
                <a:sym typeface="Roboto Mono"/>
              </a:rPr>
              <a:t> MAX_RAIN) </a:t>
            </a:r>
          </a:p>
          <a:p>
            <a:pPr lvl="0"/>
            <a:r>
              <a:rPr lang="en" sz="700" dirty="0">
                <a:solidFill>
                  <a:schemeClr val="dk1"/>
                </a:solidFill>
                <a:latin typeface="Roboto Mono"/>
                <a:ea typeface="Roboto Mono"/>
                <a:cs typeface="Roboto Mono"/>
                <a:sym typeface="Roboto Mono"/>
              </a:rPr>
              <a:t>            </a:t>
            </a:r>
            <a:r>
              <a:rPr lang="en" sz="700" dirty="0">
                <a:solidFill>
                  <a:srgbClr val="666666"/>
                </a:solidFill>
                <a:latin typeface="Roboto Mono"/>
                <a:ea typeface="Roboto Mono"/>
                <a:cs typeface="Roboto Mono"/>
                <a:sym typeface="Roboto Mono"/>
              </a:rPr>
              <a:t>*</a:t>
            </a:r>
            <a:r>
              <a:rPr lang="en" sz="700" dirty="0">
                <a:solidFill>
                  <a:schemeClr val="dk1"/>
                </a:solidFill>
                <a:latin typeface="Roboto Mono"/>
                <a:ea typeface="Roboto Mono"/>
                <a:cs typeface="Roboto Mono"/>
                <a:sym typeface="Roboto Mono"/>
              </a:rPr>
              <a:t> ABSORBTION</a:t>
            </a:r>
            <a:endParaRPr lang="en" sz="800" dirty="0">
              <a:latin typeface="Alegreya Sans"/>
              <a:ea typeface="Roboto Mono"/>
              <a:cs typeface="Roboto Mono"/>
              <a:sym typeface="Alegreya Sans"/>
            </a:endParaRPr>
          </a:p>
        </p:txBody>
      </p:sp>
      <p:sp>
        <p:nvSpPr>
          <p:cNvPr id="258" name="Google Shape;25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Alegreya Sans"/>
                <a:ea typeface="Alegreya Sans"/>
                <a:cs typeface="Alegreya Sans"/>
                <a:sym typeface="Alegreya Sans"/>
              </a:rPr>
              <a:t>12</a:t>
            </a:fld>
            <a:endParaRPr>
              <a:latin typeface="Alegreya Sans"/>
              <a:ea typeface="Alegreya Sans"/>
              <a:cs typeface="Alegreya Sans"/>
              <a:sym typeface="Alegreya Sans"/>
            </a:endParaRPr>
          </a:p>
        </p:txBody>
      </p:sp>
      <p:cxnSp>
        <p:nvCxnSpPr>
          <p:cNvPr id="259" name="Google Shape;259;p38"/>
          <p:cNvCxnSpPr/>
          <p:nvPr/>
        </p:nvCxnSpPr>
        <p:spPr>
          <a:xfrm rot="10800000" flipH="1">
            <a:off x="1538975" y="2931800"/>
            <a:ext cx="617700" cy="1303200"/>
          </a:xfrm>
          <a:prstGeom prst="straightConnector1">
            <a:avLst/>
          </a:prstGeom>
          <a:noFill/>
          <a:ln w="9525" cap="flat" cmpd="sng">
            <a:solidFill>
              <a:schemeClr val="dk2"/>
            </a:solidFill>
            <a:prstDash val="dash"/>
            <a:round/>
            <a:headEnd type="none" w="med" len="med"/>
            <a:tailEnd type="triangle" w="med" len="med"/>
          </a:ln>
        </p:spPr>
      </p:cxnSp>
      <p:cxnSp>
        <p:nvCxnSpPr>
          <p:cNvPr id="260" name="Google Shape;260;p38"/>
          <p:cNvCxnSpPr/>
          <p:nvPr/>
        </p:nvCxnSpPr>
        <p:spPr>
          <a:xfrm rot="10800000">
            <a:off x="4965250" y="2988125"/>
            <a:ext cx="258300" cy="1089600"/>
          </a:xfrm>
          <a:prstGeom prst="straightConnector1">
            <a:avLst/>
          </a:prstGeom>
          <a:noFill/>
          <a:ln w="9525" cap="flat" cmpd="sng">
            <a:solidFill>
              <a:schemeClr val="dk2"/>
            </a:solidFill>
            <a:prstDash val="dash"/>
            <a:round/>
            <a:headEnd type="none" w="med" len="med"/>
            <a:tailEnd type="triangle" w="med" len="med"/>
          </a:ln>
        </p:spPr>
      </p:cxnSp>
      <p:sp>
        <p:nvSpPr>
          <p:cNvPr id="9" name="Google Shape;111;p26">
            <a:extLst>
              <a:ext uri="{FF2B5EF4-FFF2-40B4-BE49-F238E27FC236}">
                <a16:creationId xmlns:a16="http://schemas.microsoft.com/office/drawing/2014/main" id="{06085291-E7A1-5942-8785-12791FF13CDA}"/>
              </a:ext>
            </a:extLst>
          </p:cNvPr>
          <p:cNvSpPr txBox="1"/>
          <p:nvPr/>
        </p:nvSpPr>
        <p:spPr>
          <a:xfrm>
            <a:off x="6813394" y="-133648"/>
            <a:ext cx="2408663" cy="56854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5"/>
                </a:solidFill>
                <a:latin typeface="Cousine"/>
                <a:ea typeface="Cousine"/>
                <a:cs typeface="Cousine"/>
                <a:sym typeface="Cousine"/>
              </a:rPr>
              <a:t>ml4ai.github.io/automates</a:t>
            </a:r>
            <a:endParaRPr sz="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0"/>
          <p:cNvPicPr preferRelativeResize="0"/>
          <p:nvPr/>
        </p:nvPicPr>
        <p:blipFill>
          <a:blip r:embed="rId3">
            <a:alphaModFix/>
          </a:blip>
          <a:stretch>
            <a:fillRect/>
          </a:stretch>
        </p:blipFill>
        <p:spPr>
          <a:xfrm>
            <a:off x="0" y="1064512"/>
            <a:ext cx="9144001" cy="3947573"/>
          </a:xfrm>
          <a:prstGeom prst="rect">
            <a:avLst/>
          </a:prstGeom>
          <a:noFill/>
          <a:ln>
            <a:noFill/>
          </a:ln>
        </p:spPr>
      </p:pic>
      <p:sp>
        <p:nvSpPr>
          <p:cNvPr id="274" name="Google Shape;274;p40"/>
          <p:cNvSpPr txBox="1">
            <a:spLocks noGrp="1"/>
          </p:cNvSpPr>
          <p:nvPr>
            <p:ph type="title" idx="4294967295"/>
          </p:nvPr>
        </p:nvSpPr>
        <p:spPr>
          <a:xfrm>
            <a:off x="311700" y="289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Analysis: Structural Comparison</a:t>
            </a:r>
            <a:endParaRPr dirty="0"/>
          </a:p>
        </p:txBody>
      </p:sp>
      <p:sp>
        <p:nvSpPr>
          <p:cNvPr id="275" name="Google Shape;27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Alegreya Sans"/>
                <a:ea typeface="Alegreya Sans"/>
                <a:cs typeface="Alegreya Sans"/>
                <a:sym typeface="Alegreya Sans"/>
              </a:rPr>
              <a:t>13</a:t>
            </a:fld>
            <a:endParaRPr dirty="0">
              <a:latin typeface="Alegreya Sans"/>
              <a:ea typeface="Alegreya Sans"/>
              <a:cs typeface="Alegreya Sans"/>
              <a:sym typeface="Alegreya Sans"/>
            </a:endParaRPr>
          </a:p>
        </p:txBody>
      </p:sp>
    </p:spTree>
    <p:extLst>
      <p:ext uri="{BB962C8B-B14F-4D97-AF65-F5344CB8AC3E}">
        <p14:creationId xmlns:p14="http://schemas.microsoft.com/office/powerpoint/2010/main" val="156084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7D47BD-31CE-CC42-8FA8-DA6655423E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3">
            <a:extLst>
              <a:ext uri="{FF2B5EF4-FFF2-40B4-BE49-F238E27FC236}">
                <a16:creationId xmlns:a16="http://schemas.microsoft.com/office/drawing/2014/main" id="{9C88C771-A44F-8845-9CF3-7E3F4B12FC43}"/>
              </a:ext>
            </a:extLst>
          </p:cNvPr>
          <p:cNvPicPr>
            <a:picLocks noChangeAspect="1"/>
          </p:cNvPicPr>
          <p:nvPr/>
        </p:nvPicPr>
        <p:blipFill>
          <a:blip r:embed="rId3"/>
          <a:stretch>
            <a:fillRect/>
          </a:stretch>
        </p:blipFill>
        <p:spPr>
          <a:xfrm>
            <a:off x="190796" y="554427"/>
            <a:ext cx="8556012" cy="4589073"/>
          </a:xfrm>
          <a:prstGeom prst="rect">
            <a:avLst/>
          </a:prstGeom>
        </p:spPr>
      </p:pic>
      <p:sp>
        <p:nvSpPr>
          <p:cNvPr id="5" name="Google Shape;111;p26">
            <a:extLst>
              <a:ext uri="{FF2B5EF4-FFF2-40B4-BE49-F238E27FC236}">
                <a16:creationId xmlns:a16="http://schemas.microsoft.com/office/drawing/2014/main" id="{C5D9D3D3-82A7-E942-B1F8-B19F1270A393}"/>
              </a:ext>
            </a:extLst>
          </p:cNvPr>
          <p:cNvSpPr txBox="1"/>
          <p:nvPr/>
        </p:nvSpPr>
        <p:spPr>
          <a:xfrm>
            <a:off x="6813394" y="-133648"/>
            <a:ext cx="2408663" cy="56854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5"/>
                </a:solidFill>
                <a:latin typeface="Cousine"/>
                <a:ea typeface="Cousine"/>
                <a:cs typeface="Cousine"/>
                <a:sym typeface="Cousine"/>
              </a:rPr>
              <a:t>ml4ai.github.io/automates</a:t>
            </a:r>
            <a:endParaRPr sz="800" dirty="0"/>
          </a:p>
        </p:txBody>
      </p:sp>
      <p:sp>
        <p:nvSpPr>
          <p:cNvPr id="6" name="Google Shape;274;p40">
            <a:extLst>
              <a:ext uri="{FF2B5EF4-FFF2-40B4-BE49-F238E27FC236}">
                <a16:creationId xmlns:a16="http://schemas.microsoft.com/office/drawing/2014/main" id="{F154EF9C-A119-524B-A90B-C4142956C741}"/>
              </a:ext>
            </a:extLst>
          </p:cNvPr>
          <p:cNvSpPr txBox="1">
            <a:spLocks/>
          </p:cNvSpPr>
          <p:nvPr/>
        </p:nvSpPr>
        <p:spPr>
          <a:xfrm>
            <a:off x="311700" y="-4480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80000"/>
              </a:buClr>
              <a:buSzPts val="2800"/>
              <a:buFont typeface="Alegreya Sans"/>
              <a:buNone/>
              <a:defRPr sz="2800" b="0" i="0" u="none" strike="noStrike" cap="none">
                <a:solidFill>
                  <a:srgbClr val="980000"/>
                </a:solidFill>
                <a:latin typeface="Alegreya Sans"/>
                <a:ea typeface="Alegreya Sans"/>
                <a:cs typeface="Alegreya Sans"/>
                <a:sym typeface="Alegreya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Model Analysis: Structural Comparison</a:t>
            </a:r>
            <a:endParaRPr lang="en-US" dirty="0"/>
          </a:p>
        </p:txBody>
      </p:sp>
    </p:spTree>
    <p:extLst>
      <p:ext uri="{BB962C8B-B14F-4D97-AF65-F5344CB8AC3E}">
        <p14:creationId xmlns:p14="http://schemas.microsoft.com/office/powerpoint/2010/main" val="371391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41"/>
          <p:cNvSpPr txBox="1">
            <a:spLocks noGrp="1"/>
          </p:cNvSpPr>
          <p:nvPr>
            <p:ph type="body" idx="1"/>
          </p:nvPr>
        </p:nvSpPr>
        <p:spPr>
          <a:xfrm>
            <a:off x="311700" y="3358450"/>
            <a:ext cx="8520600" cy="15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Sensitivity index computation using </a:t>
            </a:r>
            <a:r>
              <a:rPr lang="en" dirty="0" err="1"/>
              <a:t>Sobol</a:t>
            </a:r>
            <a:r>
              <a:rPr lang="en" dirty="0"/>
              <a:t> sensitivity analysis</a:t>
            </a:r>
            <a:endParaRPr dirty="0"/>
          </a:p>
          <a:p>
            <a:pPr marL="457200" lvl="0" indent="-342900" algn="l" rtl="0">
              <a:spcBef>
                <a:spcPts val="0"/>
              </a:spcBef>
              <a:spcAft>
                <a:spcPts val="0"/>
              </a:spcAft>
              <a:buSzPts val="1800"/>
              <a:buChar char="●"/>
            </a:pPr>
            <a:r>
              <a:rPr lang="en" dirty="0"/>
              <a:t>Computing the sensitivity indices allows us to see which variables and which pairs of variables account for the most variance in overall model output</a:t>
            </a:r>
            <a:endParaRPr dirty="0"/>
          </a:p>
        </p:txBody>
      </p:sp>
      <p:sp>
        <p:nvSpPr>
          <p:cNvPr id="282" name="Google Shape;28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Alegreya Sans" pitchFamily="2" charset="0"/>
              </a:rPr>
              <a:t>15</a:t>
            </a:fld>
            <a:endParaRPr dirty="0">
              <a:latin typeface="Alegreya Sans" pitchFamily="2" charset="0"/>
            </a:endParaRPr>
          </a:p>
        </p:txBody>
      </p:sp>
      <p:pic>
        <p:nvPicPr>
          <p:cNvPr id="283" name="Google Shape;283;p41"/>
          <p:cNvPicPr preferRelativeResize="0"/>
          <p:nvPr/>
        </p:nvPicPr>
        <p:blipFill rotWithShape="1">
          <a:blip r:embed="rId3">
            <a:alphaModFix/>
          </a:blip>
          <a:srcRect l="20101" r="10124"/>
          <a:stretch/>
        </p:blipFill>
        <p:spPr>
          <a:xfrm>
            <a:off x="1610000" y="1017725"/>
            <a:ext cx="2177626" cy="2340725"/>
          </a:xfrm>
          <a:prstGeom prst="rect">
            <a:avLst/>
          </a:prstGeom>
          <a:noFill/>
          <a:ln>
            <a:noFill/>
          </a:ln>
        </p:spPr>
      </p:pic>
      <p:pic>
        <p:nvPicPr>
          <p:cNvPr id="284" name="Google Shape;284;p41"/>
          <p:cNvPicPr preferRelativeResize="0"/>
          <p:nvPr/>
        </p:nvPicPr>
        <p:blipFill rotWithShape="1">
          <a:blip r:embed="rId4">
            <a:alphaModFix/>
          </a:blip>
          <a:srcRect l="18013" r="7581"/>
          <a:stretch/>
        </p:blipFill>
        <p:spPr>
          <a:xfrm>
            <a:off x="5098350" y="1017725"/>
            <a:ext cx="2322125" cy="2340725"/>
          </a:xfrm>
          <a:prstGeom prst="rect">
            <a:avLst/>
          </a:prstGeom>
          <a:noFill/>
          <a:ln>
            <a:noFill/>
          </a:ln>
        </p:spPr>
      </p:pic>
      <p:sp>
        <p:nvSpPr>
          <p:cNvPr id="7" name="Google Shape;274;p40">
            <a:extLst>
              <a:ext uri="{FF2B5EF4-FFF2-40B4-BE49-F238E27FC236}">
                <a16:creationId xmlns:a16="http://schemas.microsoft.com/office/drawing/2014/main" id="{A244E0DB-8E28-9146-9BFD-A8D03240FC41}"/>
              </a:ext>
            </a:extLst>
          </p:cNvPr>
          <p:cNvSpPr txBox="1">
            <a:spLocks/>
          </p:cNvSpPr>
          <p:nvPr/>
        </p:nvSpPr>
        <p:spPr>
          <a:xfrm>
            <a:off x="311700" y="2897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80000"/>
              </a:buClr>
              <a:buSzPts val="2800"/>
              <a:buFont typeface="Alegreya Sans"/>
              <a:buNone/>
              <a:defRPr sz="2800" b="0" i="0" u="none" strike="noStrike" cap="none">
                <a:solidFill>
                  <a:srgbClr val="980000"/>
                </a:solidFill>
                <a:latin typeface="Alegreya Sans"/>
                <a:ea typeface="Alegreya Sans"/>
                <a:cs typeface="Alegreya Sans"/>
                <a:sym typeface="Alegreya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Model Analysis: </a:t>
            </a:r>
            <a:r>
              <a:rPr lang="en-US" dirty="0" err="1"/>
              <a:t>Sobol</a:t>
            </a:r>
            <a:r>
              <a:rPr lang="en-US" dirty="0"/>
              <a:t> Sensitivity Analysis</a:t>
            </a:r>
          </a:p>
        </p:txBody>
      </p:sp>
      <p:sp>
        <p:nvSpPr>
          <p:cNvPr id="4" name="TextBox 3">
            <a:extLst>
              <a:ext uri="{FF2B5EF4-FFF2-40B4-BE49-F238E27FC236}">
                <a16:creationId xmlns:a16="http://schemas.microsoft.com/office/drawing/2014/main" id="{105C70C6-48BC-E540-B1EC-547B37DE4B31}"/>
              </a:ext>
            </a:extLst>
          </p:cNvPr>
          <p:cNvSpPr txBox="1"/>
          <p:nvPr/>
        </p:nvSpPr>
        <p:spPr>
          <a:xfrm>
            <a:off x="3696161" y="2188087"/>
            <a:ext cx="437940" cy="261610"/>
          </a:xfrm>
          <a:prstGeom prst="rect">
            <a:avLst/>
          </a:prstGeom>
          <a:noFill/>
        </p:spPr>
        <p:txBody>
          <a:bodyPr wrap="none" rtlCol="0">
            <a:spAutoFit/>
          </a:bodyPr>
          <a:lstStyle/>
          <a:p>
            <a:r>
              <a:rPr lang="en-US" sz="1100" dirty="0" err="1">
                <a:latin typeface="Alegreya Sans" pitchFamily="2" charset="0"/>
              </a:rPr>
              <a:t>dLAI</a:t>
            </a:r>
            <a:endParaRPr lang="en-US" sz="1100" dirty="0">
              <a:latin typeface="Alegreya Sans" pitchFamily="2" charset="0"/>
            </a:endParaRPr>
          </a:p>
        </p:txBody>
      </p:sp>
      <p:sp>
        <p:nvSpPr>
          <p:cNvPr id="11" name="TextBox 10">
            <a:extLst>
              <a:ext uri="{FF2B5EF4-FFF2-40B4-BE49-F238E27FC236}">
                <a16:creationId xmlns:a16="http://schemas.microsoft.com/office/drawing/2014/main" id="{447BCEA9-A30C-444A-93AF-3E04981B6F89}"/>
              </a:ext>
            </a:extLst>
          </p:cNvPr>
          <p:cNvSpPr txBox="1"/>
          <p:nvPr/>
        </p:nvSpPr>
        <p:spPr>
          <a:xfrm>
            <a:off x="7356283" y="2188086"/>
            <a:ext cx="437940" cy="261610"/>
          </a:xfrm>
          <a:prstGeom prst="rect">
            <a:avLst/>
          </a:prstGeom>
          <a:noFill/>
        </p:spPr>
        <p:txBody>
          <a:bodyPr wrap="none" rtlCol="0">
            <a:spAutoFit/>
          </a:bodyPr>
          <a:lstStyle/>
          <a:p>
            <a:r>
              <a:rPr lang="en-US" sz="1100" dirty="0" err="1">
                <a:latin typeface="Alegreya Sans" pitchFamily="2" charset="0"/>
              </a:rPr>
              <a:t>dLAI</a:t>
            </a:r>
            <a:endParaRPr lang="en-US" sz="1100" dirty="0">
              <a:latin typeface="Alegreya Sans" pitchFamily="2" charset="0"/>
            </a:endParaRPr>
          </a:p>
        </p:txBody>
      </p:sp>
      <p:sp>
        <p:nvSpPr>
          <p:cNvPr id="12" name="TextBox 11">
            <a:extLst>
              <a:ext uri="{FF2B5EF4-FFF2-40B4-BE49-F238E27FC236}">
                <a16:creationId xmlns:a16="http://schemas.microsoft.com/office/drawing/2014/main" id="{1B92E52B-7037-ED4B-AE1B-3E39CDBDED55}"/>
              </a:ext>
            </a:extLst>
          </p:cNvPr>
          <p:cNvSpPr txBox="1"/>
          <p:nvPr/>
        </p:nvSpPr>
        <p:spPr>
          <a:xfrm>
            <a:off x="2825305" y="3027453"/>
            <a:ext cx="529312" cy="261610"/>
          </a:xfrm>
          <a:prstGeom prst="rect">
            <a:avLst/>
          </a:prstGeom>
          <a:solidFill>
            <a:schemeClr val="bg1"/>
          </a:solidFill>
        </p:spPr>
        <p:txBody>
          <a:bodyPr wrap="none" rtlCol="0">
            <a:spAutoFit/>
          </a:bodyPr>
          <a:lstStyle/>
          <a:p>
            <a:r>
              <a:rPr lang="en-US" sz="1100" dirty="0">
                <a:latin typeface="Alegreya Sans" pitchFamily="2" charset="0"/>
              </a:rPr>
              <a:t>TMAX</a:t>
            </a:r>
          </a:p>
        </p:txBody>
      </p:sp>
      <p:sp>
        <p:nvSpPr>
          <p:cNvPr id="13" name="TextBox 12">
            <a:extLst>
              <a:ext uri="{FF2B5EF4-FFF2-40B4-BE49-F238E27FC236}">
                <a16:creationId xmlns:a16="http://schemas.microsoft.com/office/drawing/2014/main" id="{071B300D-EB58-304A-9B74-768319BE0499}"/>
              </a:ext>
            </a:extLst>
          </p:cNvPr>
          <p:cNvSpPr txBox="1"/>
          <p:nvPr/>
        </p:nvSpPr>
        <p:spPr>
          <a:xfrm>
            <a:off x="5068247" y="2906222"/>
            <a:ext cx="529312" cy="261610"/>
          </a:xfrm>
          <a:prstGeom prst="rect">
            <a:avLst/>
          </a:prstGeom>
          <a:solidFill>
            <a:schemeClr val="bg1"/>
          </a:solidFill>
        </p:spPr>
        <p:txBody>
          <a:bodyPr wrap="none" rtlCol="0">
            <a:spAutoFit/>
          </a:bodyPr>
          <a:lstStyle/>
          <a:p>
            <a:r>
              <a:rPr lang="en-US" sz="1100" dirty="0">
                <a:latin typeface="Alegreya Sans" pitchFamily="2" charset="0"/>
              </a:rPr>
              <a:t>TMAX</a:t>
            </a:r>
          </a:p>
        </p:txBody>
      </p:sp>
      <p:sp>
        <p:nvSpPr>
          <p:cNvPr id="14" name="TextBox 13">
            <a:extLst>
              <a:ext uri="{FF2B5EF4-FFF2-40B4-BE49-F238E27FC236}">
                <a16:creationId xmlns:a16="http://schemas.microsoft.com/office/drawing/2014/main" id="{44E24819-931A-7443-9C20-DBEADD6C31D7}"/>
              </a:ext>
            </a:extLst>
          </p:cNvPr>
          <p:cNvSpPr txBox="1"/>
          <p:nvPr/>
        </p:nvSpPr>
        <p:spPr>
          <a:xfrm>
            <a:off x="6604629" y="2998997"/>
            <a:ext cx="498855" cy="261610"/>
          </a:xfrm>
          <a:prstGeom prst="rect">
            <a:avLst/>
          </a:prstGeom>
          <a:solidFill>
            <a:schemeClr val="bg1"/>
          </a:solidFill>
        </p:spPr>
        <p:txBody>
          <a:bodyPr wrap="none" rtlCol="0">
            <a:spAutoFit/>
          </a:bodyPr>
          <a:lstStyle/>
          <a:p>
            <a:r>
              <a:rPr lang="en-US" sz="1100" dirty="0">
                <a:latin typeface="Alegreya Sans" pitchFamily="2" charset="0"/>
              </a:rPr>
              <a:t>TMIN</a:t>
            </a:r>
          </a:p>
        </p:txBody>
      </p:sp>
      <p:sp>
        <p:nvSpPr>
          <p:cNvPr id="15" name="TextBox 14">
            <a:extLst>
              <a:ext uri="{FF2B5EF4-FFF2-40B4-BE49-F238E27FC236}">
                <a16:creationId xmlns:a16="http://schemas.microsoft.com/office/drawing/2014/main" id="{EE0AE547-DE29-FF4A-9E66-7DB9ECBB5163}"/>
              </a:ext>
            </a:extLst>
          </p:cNvPr>
          <p:cNvSpPr txBox="1"/>
          <p:nvPr/>
        </p:nvSpPr>
        <p:spPr>
          <a:xfrm>
            <a:off x="1426953" y="2786458"/>
            <a:ext cx="439544" cy="261610"/>
          </a:xfrm>
          <a:prstGeom prst="rect">
            <a:avLst/>
          </a:prstGeom>
          <a:solidFill>
            <a:schemeClr val="bg1"/>
          </a:solidFill>
        </p:spPr>
        <p:txBody>
          <a:bodyPr wrap="none" rtlCol="0">
            <a:spAutoFit/>
          </a:bodyPr>
          <a:lstStyle/>
          <a:p>
            <a:r>
              <a:rPr lang="en-US" sz="1100" dirty="0">
                <a:latin typeface="Alegreya Sans" pitchFamily="2" charset="0"/>
              </a:rPr>
              <a:t>DOY</a:t>
            </a:r>
          </a:p>
        </p:txBody>
      </p:sp>
      <p:sp>
        <p:nvSpPr>
          <p:cNvPr id="16" name="Google Shape;111;p26">
            <a:extLst>
              <a:ext uri="{FF2B5EF4-FFF2-40B4-BE49-F238E27FC236}">
                <a16:creationId xmlns:a16="http://schemas.microsoft.com/office/drawing/2014/main" id="{4C093518-ADCB-A04F-983F-1AA9F547DEBB}"/>
              </a:ext>
            </a:extLst>
          </p:cNvPr>
          <p:cNvSpPr txBox="1"/>
          <p:nvPr/>
        </p:nvSpPr>
        <p:spPr>
          <a:xfrm>
            <a:off x="6813394" y="-133648"/>
            <a:ext cx="2408663" cy="56854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5"/>
                </a:solidFill>
                <a:latin typeface="Cousine"/>
                <a:ea typeface="Cousine"/>
                <a:cs typeface="Cousine"/>
                <a:sym typeface="Cousine"/>
              </a:rPr>
              <a:t>ml4ai.github.io/automates</a:t>
            </a:r>
            <a:endParaRPr sz="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2EECC-1C9C-234A-A5F9-940FD72D4830}"/>
              </a:ext>
            </a:extLst>
          </p:cNvPr>
          <p:cNvSpPr>
            <a:spLocks noGrp="1"/>
          </p:cNvSpPr>
          <p:nvPr>
            <p:ph type="title"/>
          </p:nvPr>
        </p:nvSpPr>
        <p:spPr>
          <a:xfrm>
            <a:off x="311700" y="8929"/>
            <a:ext cx="8520600" cy="572700"/>
          </a:xfrm>
        </p:spPr>
        <p:txBody>
          <a:bodyPr/>
          <a:lstStyle/>
          <a:p>
            <a:r>
              <a:rPr lang="en-US" dirty="0" err="1"/>
              <a:t>CodeX</a:t>
            </a:r>
            <a:r>
              <a:rPr lang="en-US" dirty="0"/>
              <a:t>:   </a:t>
            </a:r>
            <a:r>
              <a:rPr lang="en-US" sz="2000" dirty="0"/>
              <a:t>http://</a:t>
            </a:r>
            <a:r>
              <a:rPr lang="en-US" sz="2000" dirty="0" err="1"/>
              <a:t>vanga.sista.arizona.edu</a:t>
            </a:r>
            <a:r>
              <a:rPr lang="en-US" sz="2000" dirty="0"/>
              <a:t>/automates</a:t>
            </a:r>
            <a:endParaRPr lang="en-US" dirty="0"/>
          </a:p>
        </p:txBody>
      </p:sp>
      <p:sp>
        <p:nvSpPr>
          <p:cNvPr id="5" name="Slide Number Placeholder 4">
            <a:extLst>
              <a:ext uri="{FF2B5EF4-FFF2-40B4-BE49-F238E27FC236}">
                <a16:creationId xmlns:a16="http://schemas.microsoft.com/office/drawing/2014/main" id="{EA01DE70-CF87-F249-BEE0-8D42A242CC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3">
            <a:extLst>
              <a:ext uri="{FF2B5EF4-FFF2-40B4-BE49-F238E27FC236}">
                <a16:creationId xmlns:a16="http://schemas.microsoft.com/office/drawing/2014/main" id="{20C4E7DB-D2B5-8A4C-999F-4F8F0B130064}"/>
              </a:ext>
            </a:extLst>
          </p:cNvPr>
          <p:cNvPicPr>
            <a:picLocks noChangeAspect="1"/>
          </p:cNvPicPr>
          <p:nvPr/>
        </p:nvPicPr>
        <p:blipFill>
          <a:blip r:embed="rId2"/>
          <a:stretch>
            <a:fillRect/>
          </a:stretch>
        </p:blipFill>
        <p:spPr>
          <a:xfrm>
            <a:off x="1267572" y="492982"/>
            <a:ext cx="6526600" cy="4650518"/>
          </a:xfrm>
          <a:prstGeom prst="rect">
            <a:avLst/>
          </a:prstGeom>
        </p:spPr>
      </p:pic>
    </p:spTree>
    <p:extLst>
      <p:ext uri="{BB962C8B-B14F-4D97-AF65-F5344CB8AC3E}">
        <p14:creationId xmlns:p14="http://schemas.microsoft.com/office/powerpoint/2010/main" val="541639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2EECC-1C9C-234A-A5F9-940FD72D4830}"/>
              </a:ext>
            </a:extLst>
          </p:cNvPr>
          <p:cNvSpPr>
            <a:spLocks noGrp="1"/>
          </p:cNvSpPr>
          <p:nvPr>
            <p:ph type="title"/>
          </p:nvPr>
        </p:nvSpPr>
        <p:spPr>
          <a:xfrm>
            <a:off x="311700" y="8929"/>
            <a:ext cx="8520600" cy="572700"/>
          </a:xfrm>
        </p:spPr>
        <p:txBody>
          <a:bodyPr/>
          <a:lstStyle/>
          <a:p>
            <a:r>
              <a:rPr lang="en-US" dirty="0" err="1"/>
              <a:t>CodeX</a:t>
            </a:r>
            <a:r>
              <a:rPr lang="en-US" dirty="0"/>
              <a:t>:   </a:t>
            </a:r>
            <a:r>
              <a:rPr lang="en-US" sz="2000" dirty="0"/>
              <a:t>http://</a:t>
            </a:r>
            <a:r>
              <a:rPr lang="en-US" sz="2000" dirty="0" err="1"/>
              <a:t>vanga.sista.arizona.edu</a:t>
            </a:r>
            <a:r>
              <a:rPr lang="en-US" sz="2000" dirty="0"/>
              <a:t>/automates</a:t>
            </a:r>
            <a:endParaRPr lang="en-US" dirty="0"/>
          </a:p>
        </p:txBody>
      </p:sp>
      <p:sp>
        <p:nvSpPr>
          <p:cNvPr id="5" name="Slide Number Placeholder 4">
            <a:extLst>
              <a:ext uri="{FF2B5EF4-FFF2-40B4-BE49-F238E27FC236}">
                <a16:creationId xmlns:a16="http://schemas.microsoft.com/office/drawing/2014/main" id="{EA01DE70-CF87-F249-BEE0-8D42A242CC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D517D8C2-7853-D54D-8F9F-0033A0F4899C}"/>
              </a:ext>
            </a:extLst>
          </p:cNvPr>
          <p:cNvPicPr>
            <a:picLocks noChangeAspect="1"/>
          </p:cNvPicPr>
          <p:nvPr/>
        </p:nvPicPr>
        <p:blipFill>
          <a:blip r:embed="rId2"/>
          <a:stretch>
            <a:fillRect/>
          </a:stretch>
        </p:blipFill>
        <p:spPr>
          <a:xfrm>
            <a:off x="660400" y="1073150"/>
            <a:ext cx="7823200" cy="2997200"/>
          </a:xfrm>
          <a:prstGeom prst="rect">
            <a:avLst/>
          </a:prstGeom>
        </p:spPr>
      </p:pic>
    </p:spTree>
    <p:extLst>
      <p:ext uri="{BB962C8B-B14F-4D97-AF65-F5344CB8AC3E}">
        <p14:creationId xmlns:p14="http://schemas.microsoft.com/office/powerpoint/2010/main" val="4187275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2EECC-1C9C-234A-A5F9-940FD72D4830}"/>
              </a:ext>
            </a:extLst>
          </p:cNvPr>
          <p:cNvSpPr>
            <a:spLocks noGrp="1"/>
          </p:cNvSpPr>
          <p:nvPr>
            <p:ph type="title"/>
          </p:nvPr>
        </p:nvSpPr>
        <p:spPr>
          <a:xfrm>
            <a:off x="311700" y="8929"/>
            <a:ext cx="8520600" cy="572700"/>
          </a:xfrm>
        </p:spPr>
        <p:txBody>
          <a:bodyPr/>
          <a:lstStyle/>
          <a:p>
            <a:r>
              <a:rPr lang="en-US" dirty="0" err="1"/>
              <a:t>CodeX</a:t>
            </a:r>
            <a:r>
              <a:rPr lang="en-US" dirty="0"/>
              <a:t>:   </a:t>
            </a:r>
            <a:r>
              <a:rPr lang="en-US" sz="2000" dirty="0"/>
              <a:t>http://</a:t>
            </a:r>
            <a:r>
              <a:rPr lang="en-US" sz="2000" dirty="0" err="1"/>
              <a:t>vanga.sista.arizona.edu</a:t>
            </a:r>
            <a:r>
              <a:rPr lang="en-US" sz="2000" dirty="0"/>
              <a:t>/automates</a:t>
            </a:r>
            <a:endParaRPr lang="en-US" dirty="0"/>
          </a:p>
        </p:txBody>
      </p:sp>
      <p:sp>
        <p:nvSpPr>
          <p:cNvPr id="5" name="Slide Number Placeholder 4">
            <a:extLst>
              <a:ext uri="{FF2B5EF4-FFF2-40B4-BE49-F238E27FC236}">
                <a16:creationId xmlns:a16="http://schemas.microsoft.com/office/drawing/2014/main" id="{EA01DE70-CF87-F249-BEE0-8D42A242CC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4" name="Picture 3">
            <a:extLst>
              <a:ext uri="{FF2B5EF4-FFF2-40B4-BE49-F238E27FC236}">
                <a16:creationId xmlns:a16="http://schemas.microsoft.com/office/drawing/2014/main" id="{57A33CE5-7FA5-3642-B36E-0E9CB1A1BA11}"/>
              </a:ext>
            </a:extLst>
          </p:cNvPr>
          <p:cNvPicPr>
            <a:picLocks noChangeAspect="1"/>
          </p:cNvPicPr>
          <p:nvPr/>
        </p:nvPicPr>
        <p:blipFill>
          <a:blip r:embed="rId2"/>
          <a:stretch>
            <a:fillRect/>
          </a:stretch>
        </p:blipFill>
        <p:spPr>
          <a:xfrm>
            <a:off x="662565" y="441340"/>
            <a:ext cx="7605536" cy="4702160"/>
          </a:xfrm>
          <a:prstGeom prst="rect">
            <a:avLst/>
          </a:prstGeom>
        </p:spPr>
      </p:pic>
    </p:spTree>
    <p:extLst>
      <p:ext uri="{BB962C8B-B14F-4D97-AF65-F5344CB8AC3E}">
        <p14:creationId xmlns:p14="http://schemas.microsoft.com/office/powerpoint/2010/main" val="1234476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2EECC-1C9C-234A-A5F9-940FD72D4830}"/>
              </a:ext>
            </a:extLst>
          </p:cNvPr>
          <p:cNvSpPr>
            <a:spLocks noGrp="1"/>
          </p:cNvSpPr>
          <p:nvPr>
            <p:ph type="title"/>
          </p:nvPr>
        </p:nvSpPr>
        <p:spPr>
          <a:xfrm>
            <a:off x="311700" y="8929"/>
            <a:ext cx="8520600" cy="572700"/>
          </a:xfrm>
        </p:spPr>
        <p:txBody>
          <a:bodyPr/>
          <a:lstStyle/>
          <a:p>
            <a:r>
              <a:rPr lang="en-US" dirty="0" err="1"/>
              <a:t>CodeX</a:t>
            </a:r>
            <a:r>
              <a:rPr lang="en-US" dirty="0"/>
              <a:t>:   </a:t>
            </a:r>
            <a:r>
              <a:rPr lang="en-US" sz="2000" dirty="0"/>
              <a:t>http://</a:t>
            </a:r>
            <a:r>
              <a:rPr lang="en-US" sz="2000" dirty="0" err="1"/>
              <a:t>vanga.sista.arizona.edu</a:t>
            </a:r>
            <a:r>
              <a:rPr lang="en-US" sz="2000" dirty="0"/>
              <a:t>/automates</a:t>
            </a:r>
            <a:endParaRPr lang="en-US" dirty="0"/>
          </a:p>
        </p:txBody>
      </p:sp>
      <p:sp>
        <p:nvSpPr>
          <p:cNvPr id="5" name="Slide Number Placeholder 4">
            <a:extLst>
              <a:ext uri="{FF2B5EF4-FFF2-40B4-BE49-F238E27FC236}">
                <a16:creationId xmlns:a16="http://schemas.microsoft.com/office/drawing/2014/main" id="{EA01DE70-CF87-F249-BEE0-8D42A242CC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3">
            <a:extLst>
              <a:ext uri="{FF2B5EF4-FFF2-40B4-BE49-F238E27FC236}">
                <a16:creationId xmlns:a16="http://schemas.microsoft.com/office/drawing/2014/main" id="{B475F67F-B78F-6F49-B268-B057F0C8182E}"/>
              </a:ext>
            </a:extLst>
          </p:cNvPr>
          <p:cNvPicPr>
            <a:picLocks noChangeAspect="1"/>
          </p:cNvPicPr>
          <p:nvPr/>
        </p:nvPicPr>
        <p:blipFill>
          <a:blip r:embed="rId2"/>
          <a:stretch>
            <a:fillRect/>
          </a:stretch>
        </p:blipFill>
        <p:spPr>
          <a:xfrm>
            <a:off x="2586020" y="719632"/>
            <a:ext cx="3901407" cy="3943585"/>
          </a:xfrm>
          <a:prstGeom prst="rect">
            <a:avLst/>
          </a:prstGeom>
        </p:spPr>
      </p:pic>
    </p:spTree>
    <p:extLst>
      <p:ext uri="{BB962C8B-B14F-4D97-AF65-F5344CB8AC3E}">
        <p14:creationId xmlns:p14="http://schemas.microsoft.com/office/powerpoint/2010/main" val="4152842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CB1F-ECDF-6F47-A64B-3E320D047803}"/>
              </a:ext>
            </a:extLst>
          </p:cNvPr>
          <p:cNvSpPr>
            <a:spLocks noGrp="1"/>
          </p:cNvSpPr>
          <p:nvPr>
            <p:ph type="title"/>
          </p:nvPr>
        </p:nvSpPr>
        <p:spPr>
          <a:xfrm>
            <a:off x="311700" y="134788"/>
            <a:ext cx="8520600" cy="807160"/>
          </a:xfrm>
        </p:spPr>
        <p:txBody>
          <a:bodyPr/>
          <a:lstStyle/>
          <a:p>
            <a:r>
              <a:rPr lang="en-US" sz="2000" dirty="0"/>
              <a:t>Machine Assisted Extraction, Curation, Transformation and Augmentation</a:t>
            </a:r>
            <a:br>
              <a:rPr lang="en-US" sz="2000" dirty="0"/>
            </a:br>
            <a:r>
              <a:rPr lang="en-US" sz="2000" b="1" i="1" dirty="0"/>
              <a:t>Framing the Concept</a:t>
            </a:r>
          </a:p>
        </p:txBody>
      </p:sp>
      <p:sp>
        <p:nvSpPr>
          <p:cNvPr id="4" name="Slide Number Placeholder 3">
            <a:extLst>
              <a:ext uri="{FF2B5EF4-FFF2-40B4-BE49-F238E27FC236}">
                <a16:creationId xmlns:a16="http://schemas.microsoft.com/office/drawing/2014/main" id="{E0076D6F-85B4-A140-BD95-4CA558A577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5" name="Picture 4">
            <a:extLst>
              <a:ext uri="{FF2B5EF4-FFF2-40B4-BE49-F238E27FC236}">
                <a16:creationId xmlns:a16="http://schemas.microsoft.com/office/drawing/2014/main" id="{F536839B-1F15-D148-BCE4-9F2C537D2909}"/>
              </a:ext>
            </a:extLst>
          </p:cNvPr>
          <p:cNvPicPr/>
          <p:nvPr/>
        </p:nvPicPr>
        <p:blipFill>
          <a:blip r:embed="rId2"/>
          <a:stretch>
            <a:fillRect/>
          </a:stretch>
        </p:blipFill>
        <p:spPr>
          <a:xfrm>
            <a:off x="1371600" y="1082624"/>
            <a:ext cx="6400800" cy="3634740"/>
          </a:xfrm>
          <a:prstGeom prst="rect">
            <a:avLst/>
          </a:prstGeom>
        </p:spPr>
      </p:pic>
      <p:sp>
        <p:nvSpPr>
          <p:cNvPr id="6" name="Rectangle 5">
            <a:extLst>
              <a:ext uri="{FF2B5EF4-FFF2-40B4-BE49-F238E27FC236}">
                <a16:creationId xmlns:a16="http://schemas.microsoft.com/office/drawing/2014/main" id="{FE9FC4E4-4C49-7A42-A011-6506758A43F8}"/>
              </a:ext>
            </a:extLst>
          </p:cNvPr>
          <p:cNvSpPr/>
          <p:nvPr/>
        </p:nvSpPr>
        <p:spPr>
          <a:xfrm>
            <a:off x="7358332" y="4434418"/>
            <a:ext cx="319177" cy="3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a:extLst>
              <a:ext uri="{FF2B5EF4-FFF2-40B4-BE49-F238E27FC236}">
                <a16:creationId xmlns:a16="http://schemas.microsoft.com/office/drawing/2014/main" id="{77B1AA9D-0198-C745-92D8-93D4C6A9ECF5}"/>
              </a:ext>
            </a:extLst>
          </p:cNvPr>
          <p:cNvSpPr/>
          <p:nvPr/>
        </p:nvSpPr>
        <p:spPr>
          <a:xfrm>
            <a:off x="2859932" y="2322414"/>
            <a:ext cx="2782111" cy="2538919"/>
          </a:xfrm>
          <a:custGeom>
            <a:avLst/>
            <a:gdLst>
              <a:gd name="connsiteX0" fmla="*/ 87549 w 2782111"/>
              <a:gd name="connsiteY0" fmla="*/ 2519464 h 2538919"/>
              <a:gd name="connsiteX1" fmla="*/ 758757 w 2782111"/>
              <a:gd name="connsiteY1" fmla="*/ 2519464 h 2538919"/>
              <a:gd name="connsiteX2" fmla="*/ 1031132 w 2782111"/>
              <a:gd name="connsiteY2" fmla="*/ 2237362 h 2538919"/>
              <a:gd name="connsiteX3" fmla="*/ 1984442 w 2782111"/>
              <a:gd name="connsiteY3" fmla="*/ 2237362 h 2538919"/>
              <a:gd name="connsiteX4" fmla="*/ 2198451 w 2782111"/>
              <a:gd name="connsiteY4" fmla="*/ 2023353 h 2538919"/>
              <a:gd name="connsiteX5" fmla="*/ 2198451 w 2782111"/>
              <a:gd name="connsiteY5" fmla="*/ 1848256 h 2538919"/>
              <a:gd name="connsiteX6" fmla="*/ 2198451 w 2782111"/>
              <a:gd name="connsiteY6" fmla="*/ 1692613 h 2538919"/>
              <a:gd name="connsiteX7" fmla="*/ 1926077 w 2782111"/>
              <a:gd name="connsiteY7" fmla="*/ 1420239 h 2538919"/>
              <a:gd name="connsiteX8" fmla="*/ 1799617 w 2782111"/>
              <a:gd name="connsiteY8" fmla="*/ 1420239 h 2538919"/>
              <a:gd name="connsiteX9" fmla="*/ 1614791 w 2782111"/>
              <a:gd name="connsiteY9" fmla="*/ 1235413 h 2538919"/>
              <a:gd name="connsiteX10" fmla="*/ 1614791 w 2782111"/>
              <a:gd name="connsiteY10" fmla="*/ 1128409 h 2538919"/>
              <a:gd name="connsiteX11" fmla="*/ 1614791 w 2782111"/>
              <a:gd name="connsiteY11" fmla="*/ 1040860 h 2538919"/>
              <a:gd name="connsiteX12" fmla="*/ 1857983 w 2782111"/>
              <a:gd name="connsiteY12" fmla="*/ 982494 h 2538919"/>
              <a:gd name="connsiteX13" fmla="*/ 2393004 w 2782111"/>
              <a:gd name="connsiteY13" fmla="*/ 982494 h 2538919"/>
              <a:gd name="connsiteX14" fmla="*/ 2782111 w 2782111"/>
              <a:gd name="connsiteY14" fmla="*/ 301558 h 2538919"/>
              <a:gd name="connsiteX15" fmla="*/ 2655651 w 2782111"/>
              <a:gd name="connsiteY15" fmla="*/ 194553 h 2538919"/>
              <a:gd name="connsiteX16" fmla="*/ 729574 w 2782111"/>
              <a:gd name="connsiteY16" fmla="*/ 194553 h 2538919"/>
              <a:gd name="connsiteX17" fmla="*/ 583659 w 2782111"/>
              <a:gd name="connsiteY17" fmla="*/ 0 h 2538919"/>
              <a:gd name="connsiteX18" fmla="*/ 252919 w 2782111"/>
              <a:gd name="connsiteY18" fmla="*/ 0 h 2538919"/>
              <a:gd name="connsiteX19" fmla="*/ 0 w 2782111"/>
              <a:gd name="connsiteY19" fmla="*/ 204281 h 2538919"/>
              <a:gd name="connsiteX20" fmla="*/ 9728 w 2782111"/>
              <a:gd name="connsiteY20" fmla="*/ 933856 h 2538919"/>
              <a:gd name="connsiteX21" fmla="*/ 9728 w 2782111"/>
              <a:gd name="connsiteY21" fmla="*/ 2538919 h 2538919"/>
              <a:gd name="connsiteX22" fmla="*/ 87549 w 2782111"/>
              <a:gd name="connsiteY22" fmla="*/ 2519464 h 253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82111" h="2538919">
                <a:moveTo>
                  <a:pt x="87549" y="2519464"/>
                </a:moveTo>
                <a:lnTo>
                  <a:pt x="758757" y="2519464"/>
                </a:lnTo>
                <a:lnTo>
                  <a:pt x="1031132" y="2237362"/>
                </a:lnTo>
                <a:lnTo>
                  <a:pt x="1984442" y="2237362"/>
                </a:lnTo>
                <a:lnTo>
                  <a:pt x="2198451" y="2023353"/>
                </a:lnTo>
                <a:lnTo>
                  <a:pt x="2198451" y="1848256"/>
                </a:lnTo>
                <a:lnTo>
                  <a:pt x="2198451" y="1692613"/>
                </a:lnTo>
                <a:lnTo>
                  <a:pt x="1926077" y="1420239"/>
                </a:lnTo>
                <a:lnTo>
                  <a:pt x="1799617" y="1420239"/>
                </a:lnTo>
                <a:lnTo>
                  <a:pt x="1614791" y="1235413"/>
                </a:lnTo>
                <a:lnTo>
                  <a:pt x="1614791" y="1128409"/>
                </a:lnTo>
                <a:lnTo>
                  <a:pt x="1614791" y="1040860"/>
                </a:lnTo>
                <a:lnTo>
                  <a:pt x="1857983" y="982494"/>
                </a:lnTo>
                <a:lnTo>
                  <a:pt x="2393004" y="982494"/>
                </a:lnTo>
                <a:lnTo>
                  <a:pt x="2782111" y="301558"/>
                </a:lnTo>
                <a:lnTo>
                  <a:pt x="2655651" y="194553"/>
                </a:lnTo>
                <a:lnTo>
                  <a:pt x="729574" y="194553"/>
                </a:lnTo>
                <a:lnTo>
                  <a:pt x="583659" y="0"/>
                </a:lnTo>
                <a:lnTo>
                  <a:pt x="252919" y="0"/>
                </a:lnTo>
                <a:lnTo>
                  <a:pt x="0" y="204281"/>
                </a:lnTo>
                <a:lnTo>
                  <a:pt x="9728" y="933856"/>
                </a:lnTo>
                <a:lnTo>
                  <a:pt x="9728" y="2538919"/>
                </a:lnTo>
                <a:lnTo>
                  <a:pt x="87549" y="2519464"/>
                </a:lnTo>
                <a:close/>
              </a:path>
            </a:pathLst>
          </a:cu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24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2B8101-2720-0F4F-9DC0-A796CF8FF33E}"/>
              </a:ext>
            </a:extLst>
          </p:cNvPr>
          <p:cNvSpPr>
            <a:spLocks noGrp="1"/>
          </p:cNvSpPr>
          <p:nvPr>
            <p:ph type="body" idx="1"/>
          </p:nvPr>
        </p:nvSpPr>
        <p:spPr/>
        <p:txBody>
          <a:bodyPr/>
          <a:lstStyle/>
          <a:p>
            <a:r>
              <a:rPr lang="en-US" sz="1600" dirty="0"/>
              <a:t>Code Explorer</a:t>
            </a:r>
          </a:p>
          <a:p>
            <a:r>
              <a:rPr lang="en-US" sz="1600" dirty="0"/>
              <a:t>Fortran Program Analysis and </a:t>
            </a:r>
            <a:r>
              <a:rPr lang="en-US" sz="1600" dirty="0" err="1"/>
              <a:t>GrFN</a:t>
            </a:r>
            <a:endParaRPr lang="en-US" sz="1600" dirty="0"/>
          </a:p>
          <a:p>
            <a:pPr lvl="1">
              <a:spcBef>
                <a:spcPts val="0"/>
              </a:spcBef>
            </a:pPr>
            <a:r>
              <a:rPr lang="en-US" sz="1200" dirty="0"/>
              <a:t>Modules / Namespaces</a:t>
            </a:r>
          </a:p>
          <a:p>
            <a:pPr lvl="1">
              <a:spcBef>
                <a:spcPts val="0"/>
              </a:spcBef>
            </a:pPr>
            <a:r>
              <a:rPr lang="en-US" sz="1200" dirty="0"/>
              <a:t>Derived Types</a:t>
            </a:r>
          </a:p>
          <a:p>
            <a:pPr lvl="1">
              <a:spcBef>
                <a:spcPts val="0"/>
              </a:spcBef>
            </a:pPr>
            <a:r>
              <a:rPr lang="en-US" sz="1200" dirty="0"/>
              <a:t>Comment handling</a:t>
            </a:r>
          </a:p>
          <a:p>
            <a:r>
              <a:rPr lang="en-US" sz="1600" dirty="0"/>
              <a:t>Text Reading</a:t>
            </a:r>
          </a:p>
          <a:p>
            <a:pPr lvl="1">
              <a:spcBef>
                <a:spcPts val="0"/>
              </a:spcBef>
            </a:pPr>
            <a:r>
              <a:rPr lang="en-US" sz="1200" dirty="0"/>
              <a:t>Integration of </a:t>
            </a:r>
            <a:r>
              <a:rPr lang="en-US" sz="1200" dirty="0" err="1"/>
              <a:t>grobid</a:t>
            </a:r>
            <a:r>
              <a:rPr lang="en-US" sz="1200" dirty="0"/>
              <a:t>-quantities (normalizing units)</a:t>
            </a:r>
          </a:p>
          <a:p>
            <a:pPr lvl="1">
              <a:spcBef>
                <a:spcPts val="0"/>
              </a:spcBef>
            </a:pPr>
            <a:r>
              <a:rPr lang="en-US" sz="1200" dirty="0"/>
              <a:t>Expansion of extraction grammar: Identifying concepts and definitions, variable assignment/constraints</a:t>
            </a:r>
          </a:p>
          <a:p>
            <a:pPr lvl="1">
              <a:spcBef>
                <a:spcPts val="0"/>
              </a:spcBef>
            </a:pPr>
            <a:r>
              <a:rPr lang="en-US" sz="1200" dirty="0"/>
              <a:t>Concept/variable alignment</a:t>
            </a:r>
          </a:p>
          <a:p>
            <a:r>
              <a:rPr lang="en-US" sz="1600" dirty="0"/>
              <a:t>Equation Reading</a:t>
            </a:r>
          </a:p>
          <a:p>
            <a:pPr lvl="1">
              <a:spcBef>
                <a:spcPts val="0"/>
              </a:spcBef>
            </a:pPr>
            <a:r>
              <a:rPr lang="en-US" sz="1200" dirty="0"/>
              <a:t>Equation detection: Mask-RCNN</a:t>
            </a:r>
          </a:p>
          <a:p>
            <a:pPr lvl="1">
              <a:spcBef>
                <a:spcPts val="0"/>
              </a:spcBef>
            </a:pPr>
            <a:r>
              <a:rPr lang="en-US" sz="1200" dirty="0"/>
              <a:t>Equation to code: Encode/decoder </a:t>
            </a:r>
            <a:r>
              <a:rPr lang="en-US" sz="1200" i="1" dirty="0"/>
              <a:t>im2markup </a:t>
            </a:r>
            <a:r>
              <a:rPr lang="en-US" sz="1200" dirty="0"/>
              <a:t>variant for image to latex, Latex to </a:t>
            </a:r>
            <a:r>
              <a:rPr lang="en-US" sz="1200" dirty="0" err="1"/>
              <a:t>SymPy</a:t>
            </a:r>
            <a:endParaRPr lang="en-US" sz="1200" dirty="0"/>
          </a:p>
          <a:p>
            <a:r>
              <a:rPr lang="en-US" sz="1600" dirty="0"/>
              <a:t>Model Analysis</a:t>
            </a:r>
          </a:p>
          <a:p>
            <a:pPr lvl="1">
              <a:spcBef>
                <a:spcPts val="0"/>
              </a:spcBef>
            </a:pPr>
            <a:r>
              <a:rPr lang="en-US" sz="1200" dirty="0"/>
              <a:t>Model comparison / differencing</a:t>
            </a:r>
          </a:p>
          <a:p>
            <a:pPr lvl="1">
              <a:spcBef>
                <a:spcPts val="0"/>
              </a:spcBef>
            </a:pPr>
            <a:r>
              <a:rPr lang="en-US" sz="1200" dirty="0"/>
              <a:t>Sensitivity analysis</a:t>
            </a:r>
          </a:p>
        </p:txBody>
      </p:sp>
      <p:sp>
        <p:nvSpPr>
          <p:cNvPr id="4" name="Slide Number Placeholder 3">
            <a:extLst>
              <a:ext uri="{FF2B5EF4-FFF2-40B4-BE49-F238E27FC236}">
                <a16:creationId xmlns:a16="http://schemas.microsoft.com/office/drawing/2014/main" id="{68392518-F38E-394C-AE8E-D7EA811C21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8" name="Google Shape;110;p26">
            <a:extLst>
              <a:ext uri="{FF2B5EF4-FFF2-40B4-BE49-F238E27FC236}">
                <a16:creationId xmlns:a16="http://schemas.microsoft.com/office/drawing/2014/main" id="{218FABC3-3DE2-7C4D-870D-8F2A9F143D7B}"/>
              </a:ext>
            </a:extLst>
          </p:cNvPr>
          <p:cNvSpPr/>
          <p:nvPr/>
        </p:nvSpPr>
        <p:spPr>
          <a:xfrm>
            <a:off x="223224" y="515987"/>
            <a:ext cx="8697555" cy="50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p46">
            <a:extLst>
              <a:ext uri="{FF2B5EF4-FFF2-40B4-BE49-F238E27FC236}">
                <a16:creationId xmlns:a16="http://schemas.microsoft.com/office/drawing/2014/main" id="{6B013E14-D75D-1E44-B747-C58E12C75933}"/>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80000"/>
              </a:buClr>
              <a:buSzPts val="2800"/>
              <a:buFont typeface="Alegreya Sans"/>
              <a:buNone/>
              <a:defRPr sz="2800" b="0" i="0" u="none" strike="noStrike" cap="none">
                <a:solidFill>
                  <a:srgbClr val="980000"/>
                </a:solidFill>
                <a:latin typeface="Alegreya Sans"/>
                <a:ea typeface="Alegreya Sans"/>
                <a:cs typeface="Alegreya Sans"/>
                <a:sym typeface="Alegreya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Summary AutoMATES Phase 1</a:t>
            </a:r>
            <a:endParaRPr lang="en-US" dirty="0"/>
          </a:p>
        </p:txBody>
      </p:sp>
      <p:sp>
        <p:nvSpPr>
          <p:cNvPr id="10" name="Google Shape;111;p26">
            <a:extLst>
              <a:ext uri="{FF2B5EF4-FFF2-40B4-BE49-F238E27FC236}">
                <a16:creationId xmlns:a16="http://schemas.microsoft.com/office/drawing/2014/main" id="{E8085F14-2EEC-044A-A285-DB999FAFB2E0}"/>
              </a:ext>
            </a:extLst>
          </p:cNvPr>
          <p:cNvSpPr txBox="1"/>
          <p:nvPr/>
        </p:nvSpPr>
        <p:spPr>
          <a:xfrm>
            <a:off x="6813394" y="-133648"/>
            <a:ext cx="2408663" cy="56854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5"/>
                </a:solidFill>
                <a:latin typeface="Cousine"/>
                <a:ea typeface="Cousine"/>
                <a:cs typeface="Cousine"/>
                <a:sym typeface="Cousine"/>
              </a:rPr>
              <a:t>ml4ai.github.io/automates</a:t>
            </a:r>
            <a:endParaRPr sz="800" dirty="0"/>
          </a:p>
        </p:txBody>
      </p:sp>
      <p:sp>
        <p:nvSpPr>
          <p:cNvPr id="11" name="Rectangle 10">
            <a:extLst>
              <a:ext uri="{FF2B5EF4-FFF2-40B4-BE49-F238E27FC236}">
                <a16:creationId xmlns:a16="http://schemas.microsoft.com/office/drawing/2014/main" id="{D303EE5A-67C4-A04A-B526-5AC4F12DF3F0}"/>
              </a:ext>
            </a:extLst>
          </p:cNvPr>
          <p:cNvSpPr/>
          <p:nvPr/>
        </p:nvSpPr>
        <p:spPr>
          <a:xfrm>
            <a:off x="4342804" y="1088687"/>
            <a:ext cx="4941180" cy="1200329"/>
          </a:xfrm>
          <a:prstGeom prst="rect">
            <a:avLst/>
          </a:prstGeom>
        </p:spPr>
        <p:txBody>
          <a:bodyPr wrap="square">
            <a:spAutoFit/>
          </a:bodyPr>
          <a:lstStyle/>
          <a:p>
            <a:r>
              <a:rPr lang="en" sz="2400" dirty="0">
                <a:solidFill>
                  <a:srgbClr val="3D85C6"/>
                </a:solidFill>
                <a:latin typeface="Alegreya Sans"/>
                <a:ea typeface="Alegreya Sans"/>
                <a:cs typeface="Alegreya Sans"/>
                <a:sym typeface="Alegreya Sans"/>
              </a:rPr>
              <a:t>Integration of model semantics </a:t>
            </a:r>
          </a:p>
          <a:p>
            <a:r>
              <a:rPr lang="en" sz="2400" dirty="0">
                <a:solidFill>
                  <a:srgbClr val="3D85C6"/>
                </a:solidFill>
                <a:latin typeface="Alegreya Sans"/>
                <a:ea typeface="Alegreya Sans"/>
                <a:cs typeface="Alegreya Sans"/>
                <a:sym typeface="Alegreya Sans"/>
              </a:rPr>
              <a:t>from </a:t>
            </a:r>
            <a:r>
              <a:rPr lang="en" sz="2400" b="1" i="1" dirty="0">
                <a:solidFill>
                  <a:srgbClr val="3D85C6"/>
                </a:solidFill>
                <a:latin typeface="Alegreya Sans"/>
                <a:ea typeface="Alegreya Sans"/>
                <a:cs typeface="Alegreya Sans"/>
                <a:sym typeface="Alegreya Sans"/>
              </a:rPr>
              <a:t>text</a:t>
            </a:r>
            <a:r>
              <a:rPr lang="en" sz="2400" dirty="0">
                <a:solidFill>
                  <a:srgbClr val="3D85C6"/>
                </a:solidFill>
                <a:latin typeface="Alegreya Sans"/>
                <a:ea typeface="Alegreya Sans"/>
                <a:cs typeface="Alegreya Sans"/>
                <a:sym typeface="Alegreya Sans"/>
              </a:rPr>
              <a:t>, </a:t>
            </a:r>
            <a:r>
              <a:rPr lang="en" sz="2400" b="1" i="1" dirty="0">
                <a:solidFill>
                  <a:srgbClr val="3D85C6"/>
                </a:solidFill>
                <a:latin typeface="Alegreya Sans"/>
                <a:ea typeface="Alegreya Sans"/>
                <a:cs typeface="Alegreya Sans"/>
                <a:sym typeface="Alegreya Sans"/>
              </a:rPr>
              <a:t>equations</a:t>
            </a:r>
            <a:r>
              <a:rPr lang="en" sz="2400" dirty="0">
                <a:solidFill>
                  <a:srgbClr val="3D85C6"/>
                </a:solidFill>
                <a:latin typeface="Alegreya Sans"/>
                <a:ea typeface="Alegreya Sans"/>
                <a:cs typeface="Alegreya Sans"/>
                <a:sym typeface="Alegreya Sans"/>
              </a:rPr>
              <a:t> and </a:t>
            </a:r>
            <a:r>
              <a:rPr lang="en" sz="2400" b="1" i="1" dirty="0">
                <a:solidFill>
                  <a:srgbClr val="3D85C6"/>
                </a:solidFill>
                <a:latin typeface="Alegreya Sans"/>
                <a:ea typeface="Alegreya Sans"/>
                <a:cs typeface="Alegreya Sans"/>
                <a:sym typeface="Alegreya Sans"/>
              </a:rPr>
              <a:t>software</a:t>
            </a:r>
          </a:p>
          <a:p>
            <a:r>
              <a:rPr lang="en" sz="2400" dirty="0">
                <a:solidFill>
                  <a:srgbClr val="3D85C6"/>
                </a:solidFill>
                <a:latin typeface="Alegreya Sans"/>
                <a:ea typeface="Alegreya Sans"/>
                <a:cs typeface="Alegreya Sans"/>
                <a:sym typeface="Alegreya Sans"/>
              </a:rPr>
              <a:t>into a </a:t>
            </a:r>
            <a:r>
              <a:rPr lang="en" sz="2400" b="1" i="1" dirty="0">
                <a:solidFill>
                  <a:srgbClr val="3D85C6"/>
                </a:solidFill>
                <a:latin typeface="Alegreya Sans"/>
                <a:ea typeface="Alegreya Sans"/>
                <a:cs typeface="Alegreya Sans"/>
                <a:sym typeface="Alegreya Sans"/>
              </a:rPr>
              <a:t>uniform framework </a:t>
            </a:r>
            <a:r>
              <a:rPr lang="en" sz="2400" dirty="0">
                <a:solidFill>
                  <a:srgbClr val="3D85C6"/>
                </a:solidFill>
                <a:latin typeface="Alegreya Sans"/>
                <a:ea typeface="Alegreya Sans"/>
                <a:cs typeface="Alegreya Sans"/>
                <a:sym typeface="Alegreya Sans"/>
              </a:rPr>
              <a:t>for analysis.</a:t>
            </a:r>
            <a:endParaRPr lang="en-US" sz="2400" dirty="0"/>
          </a:p>
        </p:txBody>
      </p:sp>
    </p:spTree>
    <p:extLst>
      <p:ext uri="{BB962C8B-B14F-4D97-AF65-F5344CB8AC3E}">
        <p14:creationId xmlns:p14="http://schemas.microsoft.com/office/powerpoint/2010/main" val="4189496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B01B4D-C6B2-B84E-A6AD-E2AF89A1CC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98E9F6-B80D-5F47-8454-6BFE18F5F6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Title 1">
            <a:extLst>
              <a:ext uri="{FF2B5EF4-FFF2-40B4-BE49-F238E27FC236}">
                <a16:creationId xmlns:a16="http://schemas.microsoft.com/office/drawing/2014/main" id="{05795606-6C93-804B-8027-BB422ED5509A}"/>
              </a:ext>
            </a:extLst>
          </p:cNvPr>
          <p:cNvSpPr>
            <a:spLocks noGrp="1"/>
          </p:cNvSpPr>
          <p:nvPr>
            <p:ph type="title"/>
          </p:nvPr>
        </p:nvSpPr>
        <p:spPr>
          <a:xfrm>
            <a:off x="311700" y="134788"/>
            <a:ext cx="8520600" cy="807160"/>
          </a:xfrm>
        </p:spPr>
        <p:txBody>
          <a:bodyPr/>
          <a:lstStyle/>
          <a:p>
            <a:r>
              <a:rPr lang="en-US" sz="2000" dirty="0"/>
              <a:t>Machine Assisted Extraction, Curation, Transformation and Augmentation</a:t>
            </a:r>
            <a:br>
              <a:rPr lang="en-US" sz="2000" dirty="0"/>
            </a:br>
            <a:r>
              <a:rPr lang="en-US" sz="2000" b="1" i="1" dirty="0"/>
              <a:t>Challenges,  Gaps</a:t>
            </a:r>
          </a:p>
        </p:txBody>
      </p:sp>
    </p:spTree>
    <p:extLst>
      <p:ext uri="{BB962C8B-B14F-4D97-AF65-F5344CB8AC3E}">
        <p14:creationId xmlns:p14="http://schemas.microsoft.com/office/powerpoint/2010/main" val="2715038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C8028C-FEDD-B543-9FBC-E86E08CCC8D8}"/>
              </a:ext>
            </a:extLst>
          </p:cNvPr>
          <p:cNvSpPr>
            <a:spLocks noGrp="1"/>
          </p:cNvSpPr>
          <p:nvPr>
            <p:ph type="body" idx="1"/>
          </p:nvPr>
        </p:nvSpPr>
        <p:spPr>
          <a:xfrm>
            <a:off x="1237823" y="941948"/>
            <a:ext cx="6429069" cy="4005678"/>
          </a:xfrm>
        </p:spPr>
        <p:txBody>
          <a:bodyPr/>
          <a:lstStyle/>
          <a:p>
            <a:r>
              <a:rPr lang="en-US" dirty="0"/>
              <a:t>Extraction</a:t>
            </a:r>
          </a:p>
          <a:p>
            <a:pPr lvl="1">
              <a:spcBef>
                <a:spcPts val="0"/>
              </a:spcBef>
            </a:pPr>
            <a:r>
              <a:rPr lang="en-US" dirty="0"/>
              <a:t>Software, Text, Equations, Figures, Tables, other semi-structured data</a:t>
            </a:r>
          </a:p>
          <a:p>
            <a:pPr lvl="1">
              <a:spcBef>
                <a:spcPts val="0"/>
              </a:spcBef>
            </a:pPr>
            <a:r>
              <a:rPr lang="en-US" dirty="0"/>
              <a:t>Constraints: parameter types, value constraints</a:t>
            </a:r>
          </a:p>
          <a:p>
            <a:r>
              <a:rPr lang="en-US" dirty="0"/>
              <a:t>Curation</a:t>
            </a:r>
          </a:p>
          <a:p>
            <a:pPr lvl="1">
              <a:spcBef>
                <a:spcPts val="0"/>
              </a:spcBef>
            </a:pPr>
            <a:r>
              <a:rPr lang="en-US" dirty="0"/>
              <a:t>Uniform(*) representation enabling </a:t>
            </a:r>
            <a:r>
              <a:rPr lang="en-US" i="1" dirty="0"/>
              <a:t>queries</a:t>
            </a:r>
            <a:r>
              <a:rPr lang="en-US" dirty="0"/>
              <a:t>, </a:t>
            </a:r>
            <a:r>
              <a:rPr lang="en-US" i="1" dirty="0"/>
              <a:t>operations</a:t>
            </a:r>
            <a:r>
              <a:rPr lang="en-US" dirty="0"/>
              <a:t>, </a:t>
            </a:r>
            <a:r>
              <a:rPr lang="en-US" i="1" dirty="0"/>
              <a:t>compilation</a:t>
            </a:r>
          </a:p>
          <a:p>
            <a:pPr lvl="1">
              <a:spcBef>
                <a:spcPts val="0"/>
              </a:spcBef>
            </a:pPr>
            <a:r>
              <a:rPr lang="en-US" dirty="0"/>
              <a:t>Grounding / Linking variables to  taxonomies/ontologies</a:t>
            </a:r>
          </a:p>
          <a:p>
            <a:pPr lvl="1">
              <a:spcBef>
                <a:spcPts val="0"/>
              </a:spcBef>
            </a:pPr>
            <a:r>
              <a:rPr lang="en-US" dirty="0"/>
              <a:t>HMI, model/data store</a:t>
            </a:r>
          </a:p>
          <a:p>
            <a:r>
              <a:rPr lang="en-US" dirty="0"/>
              <a:t>Transformation</a:t>
            </a:r>
          </a:p>
          <a:p>
            <a:pPr lvl="1">
              <a:spcBef>
                <a:spcPts val="0"/>
              </a:spcBef>
            </a:pPr>
            <a:r>
              <a:rPr lang="en-US" dirty="0"/>
              <a:t>Model comparison / difference</a:t>
            </a:r>
          </a:p>
          <a:p>
            <a:pPr lvl="1">
              <a:spcBef>
                <a:spcPts val="0"/>
              </a:spcBef>
            </a:pPr>
            <a:r>
              <a:rPr lang="en-US" dirty="0"/>
              <a:t>Component extraction</a:t>
            </a:r>
          </a:p>
          <a:p>
            <a:r>
              <a:rPr lang="en-US" dirty="0"/>
              <a:t>Augmentation</a:t>
            </a:r>
          </a:p>
          <a:p>
            <a:pPr lvl="1">
              <a:spcBef>
                <a:spcPts val="0"/>
              </a:spcBef>
            </a:pPr>
            <a:r>
              <a:rPr lang="en-US" dirty="0"/>
              <a:t>Analysis: variable domain inference, sensitivity</a:t>
            </a:r>
          </a:p>
          <a:p>
            <a:pPr lvl="1">
              <a:spcBef>
                <a:spcPts val="0"/>
              </a:spcBef>
            </a:pPr>
            <a:r>
              <a:rPr lang="en-US" dirty="0"/>
              <a:t>Composition</a:t>
            </a:r>
          </a:p>
          <a:p>
            <a:pPr lvl="1">
              <a:spcBef>
                <a:spcPts val="0"/>
              </a:spcBef>
            </a:pPr>
            <a:r>
              <a:rPr lang="en-US" dirty="0"/>
              <a:t>Experiment design</a:t>
            </a:r>
          </a:p>
        </p:txBody>
      </p:sp>
      <p:sp>
        <p:nvSpPr>
          <p:cNvPr id="4" name="Slide Number Placeholder 3">
            <a:extLst>
              <a:ext uri="{FF2B5EF4-FFF2-40B4-BE49-F238E27FC236}">
                <a16:creationId xmlns:a16="http://schemas.microsoft.com/office/drawing/2014/main" id="{D9E12FC3-6265-6847-8E87-980E67E558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Title 1">
            <a:extLst>
              <a:ext uri="{FF2B5EF4-FFF2-40B4-BE49-F238E27FC236}">
                <a16:creationId xmlns:a16="http://schemas.microsoft.com/office/drawing/2014/main" id="{0F76FF64-E20C-624C-BB59-A8D207404959}"/>
              </a:ext>
            </a:extLst>
          </p:cNvPr>
          <p:cNvSpPr>
            <a:spLocks noGrp="1"/>
          </p:cNvSpPr>
          <p:nvPr>
            <p:ph type="title"/>
          </p:nvPr>
        </p:nvSpPr>
        <p:spPr>
          <a:xfrm>
            <a:off x="311700" y="134788"/>
            <a:ext cx="8520600" cy="807160"/>
          </a:xfrm>
        </p:spPr>
        <p:txBody>
          <a:bodyPr/>
          <a:lstStyle/>
          <a:p>
            <a:r>
              <a:rPr lang="en-US" sz="2000" dirty="0"/>
              <a:t>Machine Assisted Extraction, Curation, Transformation and Augmentation</a:t>
            </a:r>
            <a:br>
              <a:rPr lang="en-US" sz="2000" dirty="0"/>
            </a:br>
            <a:r>
              <a:rPr lang="en-US" sz="2000" b="1" i="1" dirty="0"/>
              <a:t>Framing the Concept</a:t>
            </a:r>
          </a:p>
        </p:txBody>
      </p:sp>
    </p:spTree>
    <p:extLst>
      <p:ext uri="{BB962C8B-B14F-4D97-AF65-F5344CB8AC3E}">
        <p14:creationId xmlns:p14="http://schemas.microsoft.com/office/powerpoint/2010/main" val="161165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473050-148D-5542-B47D-A77A8DCD4EA8}"/>
              </a:ext>
            </a:extLst>
          </p:cNvPr>
          <p:cNvSpPr>
            <a:spLocks noGrp="1"/>
          </p:cNvSpPr>
          <p:nvPr>
            <p:ph type="body" idx="1"/>
          </p:nvPr>
        </p:nvSpPr>
        <p:spPr/>
        <p:txBody>
          <a:bodyPr/>
          <a:lstStyle/>
          <a:p>
            <a:pPr marL="114300" indent="0">
              <a:buNone/>
            </a:pPr>
            <a:r>
              <a:rPr lang="en-US" dirty="0"/>
              <a:t>The view from …</a:t>
            </a:r>
          </a:p>
          <a:p>
            <a:r>
              <a:rPr lang="en-US" dirty="0"/>
              <a:t>University of Arizona: </a:t>
            </a:r>
            <a:r>
              <a:rPr lang="en-US" dirty="0" err="1"/>
              <a:t>AutoMATES</a:t>
            </a:r>
            <a:endParaRPr lang="en-US" dirty="0"/>
          </a:p>
          <a:p>
            <a:pPr lvl="1">
              <a:spcBef>
                <a:spcPts val="0"/>
              </a:spcBef>
            </a:pPr>
            <a:r>
              <a:rPr lang="en-US" dirty="0"/>
              <a:t>https://ml4ai.github.io/automates/</a:t>
            </a:r>
          </a:p>
          <a:p>
            <a:r>
              <a:rPr lang="en-US" dirty="0"/>
              <a:t>Siemens</a:t>
            </a:r>
          </a:p>
          <a:p>
            <a:pPr lvl="1">
              <a:spcBef>
                <a:spcPts val="0"/>
              </a:spcBef>
            </a:pPr>
            <a:r>
              <a:rPr lang="en-US" dirty="0"/>
              <a:t>https://</a:t>
            </a:r>
            <a:r>
              <a:rPr lang="en-US" dirty="0" err="1"/>
              <a:t>github.com</a:t>
            </a:r>
            <a:r>
              <a:rPr lang="en-US" dirty="0"/>
              <a:t>/</a:t>
            </a:r>
            <a:r>
              <a:rPr lang="en-US" dirty="0" err="1"/>
              <a:t>deepcurator</a:t>
            </a:r>
            <a:r>
              <a:rPr lang="en-US" dirty="0"/>
              <a:t>/DCC</a:t>
            </a:r>
          </a:p>
          <a:p>
            <a:r>
              <a:rPr lang="en-US" dirty="0"/>
              <a:t>Harvard Medical School</a:t>
            </a:r>
          </a:p>
          <a:p>
            <a:pPr lvl="1">
              <a:spcBef>
                <a:spcPts val="0"/>
              </a:spcBef>
            </a:pPr>
            <a:r>
              <a:rPr lang="en-US" dirty="0"/>
              <a:t>https://</a:t>
            </a:r>
            <a:r>
              <a:rPr lang="en-US" dirty="0" err="1"/>
              <a:t>github.com</a:t>
            </a:r>
            <a:r>
              <a:rPr lang="en-US" dirty="0"/>
              <a:t>/</a:t>
            </a:r>
            <a:r>
              <a:rPr lang="en-US" dirty="0" err="1"/>
              <a:t>indralab</a:t>
            </a:r>
            <a:r>
              <a:rPr lang="en-US" dirty="0"/>
              <a:t>/</a:t>
            </a:r>
            <a:r>
              <a:rPr lang="en-US" dirty="0" err="1"/>
              <a:t>emmaa</a:t>
            </a:r>
            <a:endParaRPr lang="en-US" dirty="0"/>
          </a:p>
          <a:p>
            <a:pPr lvl="1">
              <a:spcBef>
                <a:spcPts val="0"/>
              </a:spcBef>
            </a:pPr>
            <a:r>
              <a:rPr lang="en-US" dirty="0"/>
              <a:t>https://</a:t>
            </a:r>
            <a:r>
              <a:rPr lang="en-US" dirty="0" err="1"/>
              <a:t>emmaa.readthedocs.io</a:t>
            </a:r>
            <a:endParaRPr lang="en-US" dirty="0"/>
          </a:p>
          <a:p>
            <a:r>
              <a:rPr lang="en-US" dirty="0"/>
              <a:t>University of Wisconsin</a:t>
            </a:r>
          </a:p>
          <a:p>
            <a:pPr lvl="1">
              <a:spcBef>
                <a:spcPts val="0"/>
              </a:spcBef>
            </a:pPr>
            <a:r>
              <a:rPr lang="en-US" dirty="0"/>
              <a:t>https://</a:t>
            </a:r>
            <a:r>
              <a:rPr lang="en-US" dirty="0" err="1"/>
              <a:t>github.com</a:t>
            </a:r>
            <a:r>
              <a:rPr lang="en-US" dirty="0"/>
              <a:t>/UW-COSMOS/project-docs/tree/master/</a:t>
            </a:r>
            <a:r>
              <a:rPr lang="en-US" dirty="0" err="1"/>
              <a:t>presentations_reports</a:t>
            </a:r>
            <a:r>
              <a:rPr lang="en-US" dirty="0"/>
              <a:t>/milestone_3</a:t>
            </a:r>
          </a:p>
        </p:txBody>
      </p:sp>
      <p:sp>
        <p:nvSpPr>
          <p:cNvPr id="4" name="Slide Number Placeholder 3">
            <a:extLst>
              <a:ext uri="{FF2B5EF4-FFF2-40B4-BE49-F238E27FC236}">
                <a16:creationId xmlns:a16="http://schemas.microsoft.com/office/drawing/2014/main" id="{5D46EC81-66B1-6E47-8131-D03EFD44B8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5" name="Title 1">
            <a:extLst>
              <a:ext uri="{FF2B5EF4-FFF2-40B4-BE49-F238E27FC236}">
                <a16:creationId xmlns:a16="http://schemas.microsoft.com/office/drawing/2014/main" id="{7B44A654-B63C-FC40-923E-34B82CC3B3EC}"/>
              </a:ext>
            </a:extLst>
          </p:cNvPr>
          <p:cNvSpPr>
            <a:spLocks noGrp="1"/>
          </p:cNvSpPr>
          <p:nvPr>
            <p:ph type="title"/>
          </p:nvPr>
        </p:nvSpPr>
        <p:spPr>
          <a:xfrm>
            <a:off x="311700" y="134788"/>
            <a:ext cx="8520600" cy="807160"/>
          </a:xfrm>
        </p:spPr>
        <p:txBody>
          <a:bodyPr/>
          <a:lstStyle/>
          <a:p>
            <a:r>
              <a:rPr lang="en-US" sz="2000" dirty="0"/>
              <a:t>Machine Assisted Extraction, Curation, Transformation and Augmentation</a:t>
            </a:r>
            <a:br>
              <a:rPr lang="en-US" sz="2000" dirty="0"/>
            </a:br>
            <a:r>
              <a:rPr lang="en-US" sz="2000" b="1" i="1" dirty="0"/>
              <a:t>Progress</a:t>
            </a:r>
          </a:p>
        </p:txBody>
      </p:sp>
    </p:spTree>
    <p:extLst>
      <p:ext uri="{BB962C8B-B14F-4D97-AF65-F5344CB8AC3E}">
        <p14:creationId xmlns:p14="http://schemas.microsoft.com/office/powerpoint/2010/main" val="3140388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7" name="Google Shape;110;p26">
            <a:extLst>
              <a:ext uri="{FF2B5EF4-FFF2-40B4-BE49-F238E27FC236}">
                <a16:creationId xmlns:a16="http://schemas.microsoft.com/office/drawing/2014/main" id="{C978F185-BD05-0A4B-8088-F8DBE23F6B65}"/>
              </a:ext>
            </a:extLst>
          </p:cNvPr>
          <p:cNvSpPr/>
          <p:nvPr/>
        </p:nvSpPr>
        <p:spPr>
          <a:xfrm>
            <a:off x="223224" y="515987"/>
            <a:ext cx="8697555" cy="50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AutoMATES Architecture</a:t>
            </a:r>
            <a:endParaRPr/>
          </a:p>
        </p:txBody>
      </p:sp>
      <p:sp>
        <p:nvSpPr>
          <p:cNvPr id="142" name="Google Shape;14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Alegreya Sans"/>
                <a:ea typeface="Alegreya Sans"/>
                <a:cs typeface="Alegreya Sans"/>
                <a:sym typeface="Alegreya Sans"/>
              </a:rPr>
              <a:t>5</a:t>
            </a:fld>
            <a:endParaRPr>
              <a:latin typeface="Alegreya Sans"/>
              <a:ea typeface="Alegreya Sans"/>
              <a:cs typeface="Alegreya Sans"/>
              <a:sym typeface="Alegreya Sans"/>
            </a:endParaRPr>
          </a:p>
        </p:txBody>
      </p:sp>
      <p:pic>
        <p:nvPicPr>
          <p:cNvPr id="14" name="Picture 13">
            <a:extLst>
              <a:ext uri="{FF2B5EF4-FFF2-40B4-BE49-F238E27FC236}">
                <a16:creationId xmlns:a16="http://schemas.microsoft.com/office/drawing/2014/main" id="{021BD875-3BE1-C247-AB45-285219818567}"/>
              </a:ext>
            </a:extLst>
          </p:cNvPr>
          <p:cNvPicPr>
            <a:picLocks noChangeAspect="1"/>
          </p:cNvPicPr>
          <p:nvPr/>
        </p:nvPicPr>
        <p:blipFill>
          <a:blip r:embed="rId3"/>
          <a:stretch>
            <a:fillRect/>
          </a:stretch>
        </p:blipFill>
        <p:spPr>
          <a:xfrm>
            <a:off x="364165" y="1354679"/>
            <a:ext cx="8415670" cy="3077460"/>
          </a:xfrm>
          <a:prstGeom prst="rect">
            <a:avLst/>
          </a:prstGeom>
        </p:spPr>
      </p:pic>
      <p:sp>
        <p:nvSpPr>
          <p:cNvPr id="6" name="Google Shape;111;p26">
            <a:extLst>
              <a:ext uri="{FF2B5EF4-FFF2-40B4-BE49-F238E27FC236}">
                <a16:creationId xmlns:a16="http://schemas.microsoft.com/office/drawing/2014/main" id="{677C54E5-3C82-3641-832F-93218FA29415}"/>
              </a:ext>
            </a:extLst>
          </p:cNvPr>
          <p:cNvSpPr txBox="1"/>
          <p:nvPr/>
        </p:nvSpPr>
        <p:spPr>
          <a:xfrm>
            <a:off x="6813394" y="-133648"/>
            <a:ext cx="2408663" cy="56854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5"/>
                </a:solidFill>
                <a:latin typeface="Cousine"/>
                <a:ea typeface="Cousine"/>
                <a:cs typeface="Cousine"/>
                <a:sym typeface="Cousine"/>
              </a:rPr>
              <a:t>ml4ai.github.io/automates</a:t>
            </a:r>
            <a:endParaRPr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0"/>
          <p:cNvSpPr txBox="1">
            <a:spLocks noGrp="1"/>
          </p:cNvSpPr>
          <p:nvPr>
            <p:ph type="title"/>
          </p:nvPr>
        </p:nvSpPr>
        <p:spPr>
          <a:xfrm>
            <a:off x="311700" y="140225"/>
            <a:ext cx="3864000" cy="1012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solidFill>
                  <a:srgbClr val="980000"/>
                </a:solidFill>
              </a:rPr>
              <a:t>From source...</a:t>
            </a:r>
            <a:endParaRPr>
              <a:solidFill>
                <a:srgbClr val="980000"/>
              </a:solidFill>
            </a:endParaRPr>
          </a:p>
          <a:p>
            <a:pPr marL="0" lvl="0" indent="0" algn="l" rtl="0">
              <a:spcBef>
                <a:spcPts val="0"/>
              </a:spcBef>
              <a:spcAft>
                <a:spcPts val="0"/>
              </a:spcAft>
              <a:buNone/>
            </a:pPr>
            <a:r>
              <a:rPr lang="en">
                <a:latin typeface="Roboto Mono"/>
                <a:ea typeface="Roboto Mono"/>
                <a:cs typeface="Roboto Mono"/>
                <a:sym typeface="Roboto Mono"/>
              </a:rPr>
              <a:t>    </a:t>
            </a:r>
            <a:r>
              <a:rPr lang="en" sz="1800">
                <a:solidFill>
                  <a:srgbClr val="000000"/>
                </a:solidFill>
                <a:latin typeface="Roboto Mono"/>
                <a:ea typeface="Roboto Mono"/>
                <a:cs typeface="Roboto Mono"/>
                <a:sym typeface="Roboto Mono"/>
              </a:rPr>
              <a:t>crop_yield.f</a:t>
            </a:r>
            <a:endParaRPr sz="1800">
              <a:solidFill>
                <a:srgbClr val="000000"/>
              </a:solidFill>
              <a:latin typeface="Roboto Mono"/>
              <a:ea typeface="Roboto Mono"/>
              <a:cs typeface="Roboto Mono"/>
              <a:sym typeface="Roboto Mono"/>
            </a:endParaRPr>
          </a:p>
        </p:txBody>
      </p:sp>
      <p:sp>
        <p:nvSpPr>
          <p:cNvPr id="148" name="Google Shape;148;p30"/>
          <p:cNvSpPr txBox="1">
            <a:spLocks noGrp="1"/>
          </p:cNvSpPr>
          <p:nvPr>
            <p:ph type="body" idx="1"/>
          </p:nvPr>
        </p:nvSpPr>
        <p:spPr>
          <a:xfrm>
            <a:off x="311700" y="1076275"/>
            <a:ext cx="3999900" cy="30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600">
                <a:solidFill>
                  <a:schemeClr val="dk1"/>
                </a:solidFill>
                <a:latin typeface="Roboto Mono"/>
                <a:ea typeface="Roboto Mono"/>
                <a:cs typeface="Roboto Mono"/>
                <a:sym typeface="Roboto Mono"/>
              </a:rPr>
              <a:t> 1 </a:t>
            </a:r>
            <a:r>
              <a:rPr lang="en" sz="600" i="1">
                <a:solidFill>
                  <a:srgbClr val="408080"/>
                </a:solidFill>
                <a:latin typeface="Roboto Mono"/>
                <a:ea typeface="Roboto Mono"/>
                <a:cs typeface="Roboto Mono"/>
                <a:sym typeface="Roboto Mono"/>
              </a:rPr>
              <a:t>************************************************************************</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 2 </a:t>
            </a:r>
            <a:r>
              <a:rPr lang="en" sz="600" i="1">
                <a:solidFill>
                  <a:srgbClr val="408080"/>
                </a:solidFill>
                <a:latin typeface="Roboto Mono"/>
                <a:ea typeface="Roboto Mono"/>
                <a:cs typeface="Roboto Mono"/>
                <a:sym typeface="Roboto Mono"/>
              </a:rPr>
              <a:t>*     UPDATE_EST - Updates the estimated yield of magic beans given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 3 </a:t>
            </a:r>
            <a:r>
              <a:rPr lang="en" sz="600" i="1">
                <a:solidFill>
                  <a:srgbClr val="408080"/>
                </a:solidFill>
                <a:latin typeface="Roboto Mono"/>
                <a:ea typeface="Roboto Mono"/>
                <a:cs typeface="Roboto Mono"/>
                <a:sym typeface="Roboto Mono"/>
              </a:rPr>
              <a:t>*       some additional amount of rainfall</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 4 </a:t>
            </a:r>
            <a:r>
              <a:rPr lang="en" sz="600" i="1">
                <a:solidFill>
                  <a:srgbClr val="408080"/>
                </a:solidFill>
                <a:latin typeface="Roboto Mono"/>
                <a:ea typeface="Roboto Mono"/>
                <a:cs typeface="Roboto Mono"/>
                <a:sym typeface="Roboto Mono"/>
              </a:rPr>
              <a:t>************************************************************************</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 5 </a:t>
            </a:r>
            <a:r>
              <a:rPr lang="en" sz="600" i="1">
                <a:solidFill>
                  <a:srgbClr val="408080"/>
                </a:solidFill>
                <a:latin typeface="Roboto Mono"/>
                <a:ea typeface="Roboto Mono"/>
                <a:cs typeface="Roboto Mono"/>
                <a:sym typeface="Roboto Mono"/>
              </a:rPr>
              <a:t>*</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 6 </a:t>
            </a:r>
            <a:r>
              <a:rPr lang="en" sz="600" i="1">
                <a:solidFill>
                  <a:srgbClr val="408080"/>
                </a:solidFill>
                <a:latin typeface="Roboto Mono"/>
                <a:ea typeface="Roboto Mono"/>
                <a:cs typeface="Roboto Mono"/>
                <a:sym typeface="Roboto Mono"/>
              </a:rPr>
              <a:t>*     VARIABLES</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 7 </a:t>
            </a:r>
            <a:r>
              <a:rPr lang="en" sz="600" i="1">
                <a:solidFill>
                  <a:srgbClr val="408080"/>
                </a:solidFill>
                <a:latin typeface="Roboto Mono"/>
                <a:ea typeface="Roboto Mono"/>
                <a:cs typeface="Roboto Mono"/>
                <a:sym typeface="Roboto Mono"/>
              </a:rPr>
              <a:t>*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 8 </a:t>
            </a:r>
            <a:r>
              <a:rPr lang="en" sz="600" i="1">
                <a:solidFill>
                  <a:srgbClr val="408080"/>
                </a:solidFill>
                <a:latin typeface="Roboto Mono"/>
                <a:ea typeface="Roboto Mono"/>
                <a:cs typeface="Roboto Mono"/>
                <a:sym typeface="Roboto Mono"/>
              </a:rPr>
              <a:t>*     INPUT RAIN      = Additional rainfall</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 9 </a:t>
            </a:r>
            <a:r>
              <a:rPr lang="en" sz="600" i="1">
                <a:solidFill>
                  <a:srgbClr val="408080"/>
                </a:solidFill>
                <a:latin typeface="Roboto Mono"/>
                <a:ea typeface="Roboto Mono"/>
                <a:cs typeface="Roboto Mono"/>
                <a:sym typeface="Roboto Mono"/>
              </a:rPr>
              <a:t>*</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10 </a:t>
            </a:r>
            <a:r>
              <a:rPr lang="en" sz="600" i="1">
                <a:solidFill>
                  <a:srgbClr val="408080"/>
                </a:solidFill>
                <a:latin typeface="Roboto Mono"/>
                <a:ea typeface="Roboto Mono"/>
                <a:cs typeface="Roboto Mono"/>
                <a:sym typeface="Roboto Mono"/>
              </a:rPr>
              <a:t>*     INOUT YIELD_EST = Crop yield to update</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11 </a:t>
            </a:r>
            <a:r>
              <a:rPr lang="en" sz="600" i="1">
                <a:solidFill>
                  <a:srgbClr val="408080"/>
                </a:solidFill>
                <a:latin typeface="Roboto Mono"/>
                <a:ea typeface="Roboto Mono"/>
                <a:cs typeface="Roboto Mono"/>
                <a:sym typeface="Roboto Mono"/>
              </a:rPr>
              <a:t>*</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12 </a:t>
            </a:r>
            <a:r>
              <a:rPr lang="en" sz="600" i="1">
                <a:solidFill>
                  <a:srgbClr val="408080"/>
                </a:solidFill>
                <a:latin typeface="Roboto Mono"/>
                <a:ea typeface="Roboto Mono"/>
                <a:cs typeface="Roboto Mono"/>
                <a:sym typeface="Roboto Mono"/>
              </a:rPr>
              <a:t>************************************************************************</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13 </a:t>
            </a:r>
            <a:r>
              <a:rPr lang="en" sz="600">
                <a:solidFill>
                  <a:srgbClr val="A0A000"/>
                </a:solidFill>
                <a:latin typeface="Roboto Mono"/>
                <a:ea typeface="Roboto Mono"/>
                <a:cs typeface="Roboto Mono"/>
                <a:sym typeface="Roboto Mono"/>
              </a:rPr>
              <a:t>    </a:t>
            </a:r>
            <a:r>
              <a:rPr lang="en" sz="600" b="1">
                <a:solidFill>
                  <a:srgbClr val="008000"/>
                </a:solidFill>
                <a:latin typeface="Roboto Mono"/>
                <a:ea typeface="Roboto Mono"/>
                <a:cs typeface="Roboto Mono"/>
                <a:sym typeface="Roboto Mono"/>
              </a:rPr>
              <a:t>SUBROUTINE </a:t>
            </a:r>
            <a:r>
              <a:rPr lang="en" sz="600">
                <a:solidFill>
                  <a:schemeClr val="dk1"/>
                </a:solidFill>
                <a:latin typeface="Roboto Mono"/>
                <a:ea typeface="Roboto Mono"/>
                <a:cs typeface="Roboto Mono"/>
                <a:sym typeface="Roboto Mono"/>
              </a:rPr>
              <a:t>UPDATE_EST(RAIN, TOTAL_RAIN, YIELD_EST)</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14 </a:t>
            </a:r>
            <a:r>
              <a:rPr lang="en" sz="600">
                <a:solidFill>
                  <a:srgbClr val="A0A000"/>
                </a:solidFill>
                <a:latin typeface="Roboto Mono"/>
                <a:ea typeface="Roboto Mono"/>
                <a:cs typeface="Roboto Mono"/>
                <a:sym typeface="Roboto Mono"/>
              </a:rPr>
              <a:t>    </a:t>
            </a:r>
            <a:r>
              <a:rPr lang="en" sz="600">
                <a:solidFill>
                  <a:schemeClr val="dk1"/>
                </a:solidFill>
                <a:latin typeface="Roboto Mono"/>
                <a:ea typeface="Roboto Mono"/>
                <a:cs typeface="Roboto Mono"/>
                <a:sym typeface="Roboto Mono"/>
              </a:rPr>
              <a:t>  </a:t>
            </a:r>
            <a:r>
              <a:rPr lang="en" sz="600">
                <a:solidFill>
                  <a:srgbClr val="B00040"/>
                </a:solidFill>
                <a:latin typeface="Roboto Mono"/>
                <a:ea typeface="Roboto Mono"/>
                <a:cs typeface="Roboto Mono"/>
                <a:sym typeface="Roboto Mono"/>
              </a:rPr>
              <a:t>DOUBLE PRECISION </a:t>
            </a:r>
            <a:r>
              <a:rPr lang="en" sz="600">
                <a:solidFill>
                  <a:schemeClr val="dk1"/>
                </a:solidFill>
                <a:latin typeface="Roboto Mono"/>
                <a:ea typeface="Roboto Mono"/>
                <a:cs typeface="Roboto Mono"/>
                <a:sym typeface="Roboto Mono"/>
              </a:rPr>
              <a:t>RAIN, YIELD_EST, TOTAL_RAIN</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15 </a:t>
            </a:r>
            <a:r>
              <a:rPr lang="en" sz="600">
                <a:solidFill>
                  <a:srgbClr val="A0A000"/>
                </a:solidFill>
                <a:latin typeface="Roboto Mono"/>
                <a:ea typeface="Roboto Mono"/>
                <a:cs typeface="Roboto Mono"/>
                <a:sym typeface="Roboto Mono"/>
              </a:rPr>
              <a:t>    </a:t>
            </a:r>
            <a:r>
              <a:rPr lang="en" sz="600">
                <a:solidFill>
                  <a:schemeClr val="dk1"/>
                </a:solidFill>
                <a:latin typeface="Roboto Mono"/>
                <a:ea typeface="Roboto Mono"/>
                <a:cs typeface="Roboto Mono"/>
                <a:sym typeface="Roboto Mono"/>
              </a:rPr>
              <a:t>  TOTAL_RAIN </a:t>
            </a:r>
            <a:r>
              <a:rPr lang="en" sz="600">
                <a:solidFill>
                  <a:srgbClr val="666666"/>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TOTAL_RAIN </a:t>
            </a:r>
            <a:r>
              <a:rPr lang="en" sz="600">
                <a:solidFill>
                  <a:srgbClr val="666666"/>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RAIN</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16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17 </a:t>
            </a:r>
            <a:r>
              <a:rPr lang="en" sz="600" i="1">
                <a:solidFill>
                  <a:srgbClr val="408080"/>
                </a:solidFill>
                <a:latin typeface="Roboto Mono"/>
                <a:ea typeface="Roboto Mono"/>
                <a:cs typeface="Roboto Mono"/>
                <a:sym typeface="Roboto Mono"/>
              </a:rPr>
              <a:t>*       Yield increases up to a point</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18 </a:t>
            </a:r>
            <a:r>
              <a:rPr lang="en" sz="600">
                <a:solidFill>
                  <a:srgbClr val="A0A000"/>
                </a:solidFill>
                <a:latin typeface="Roboto Mono"/>
                <a:ea typeface="Roboto Mono"/>
                <a:cs typeface="Roboto Mono"/>
                <a:sym typeface="Roboto Mono"/>
              </a:rPr>
              <a:t>    </a:t>
            </a:r>
            <a:r>
              <a:rPr lang="en" sz="600">
                <a:solidFill>
                  <a:schemeClr val="dk1"/>
                </a:solidFill>
                <a:latin typeface="Roboto Mono"/>
                <a:ea typeface="Roboto Mono"/>
                <a:cs typeface="Roboto Mono"/>
                <a:sym typeface="Roboto Mono"/>
              </a:rPr>
              <a:t>  </a:t>
            </a:r>
            <a:r>
              <a:rPr lang="en" sz="600" b="1">
                <a:solidFill>
                  <a:srgbClr val="008000"/>
                </a:solidFill>
                <a:latin typeface="Roboto Mono"/>
                <a:ea typeface="Roboto Mono"/>
                <a:cs typeface="Roboto Mono"/>
                <a:sym typeface="Roboto Mono"/>
              </a:rPr>
              <a:t>IF</a:t>
            </a:r>
            <a:r>
              <a:rPr lang="en" sz="600">
                <a:solidFill>
                  <a:schemeClr val="dk1"/>
                </a:solidFill>
                <a:latin typeface="Roboto Mono"/>
                <a:ea typeface="Roboto Mono"/>
                <a:cs typeface="Roboto Mono"/>
                <a:sym typeface="Roboto Mono"/>
              </a:rPr>
              <a:t>(TOTAL_RAIN .le. </a:t>
            </a:r>
            <a:r>
              <a:rPr lang="en" sz="600">
                <a:solidFill>
                  <a:srgbClr val="666666"/>
                </a:solidFill>
                <a:latin typeface="Roboto Mono"/>
                <a:ea typeface="Roboto Mono"/>
                <a:cs typeface="Roboto Mono"/>
                <a:sym typeface="Roboto Mono"/>
              </a:rPr>
              <a:t>40</a:t>
            </a:r>
            <a:r>
              <a:rPr lang="en" sz="600">
                <a:solidFill>
                  <a:schemeClr val="dk1"/>
                </a:solidFill>
                <a:latin typeface="Roboto Mono"/>
                <a:ea typeface="Roboto Mono"/>
                <a:cs typeface="Roboto Mono"/>
                <a:sym typeface="Roboto Mono"/>
              </a:rPr>
              <a:t>) </a:t>
            </a:r>
            <a:r>
              <a:rPr lang="en" sz="600" b="1">
                <a:solidFill>
                  <a:srgbClr val="008000"/>
                </a:solidFill>
                <a:latin typeface="Roboto Mono"/>
                <a:ea typeface="Roboto Mono"/>
                <a:cs typeface="Roboto Mono"/>
                <a:sym typeface="Roboto Mono"/>
              </a:rPr>
              <a:t>THEN</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19 </a:t>
            </a:r>
            <a:r>
              <a:rPr lang="en" sz="600">
                <a:solidFill>
                  <a:srgbClr val="A0A000"/>
                </a:solidFill>
                <a:latin typeface="Roboto Mono"/>
                <a:ea typeface="Roboto Mono"/>
                <a:cs typeface="Roboto Mono"/>
                <a:sym typeface="Roboto Mono"/>
              </a:rPr>
              <a:t>    </a:t>
            </a:r>
            <a:r>
              <a:rPr lang="en" sz="600">
                <a:solidFill>
                  <a:schemeClr val="dk1"/>
                </a:solidFill>
                <a:latin typeface="Roboto Mono"/>
                <a:ea typeface="Roboto Mono"/>
                <a:cs typeface="Roboto Mono"/>
                <a:sym typeface="Roboto Mono"/>
              </a:rPr>
              <a:t>      YIELD_EST </a:t>
            </a:r>
            <a:r>
              <a:rPr lang="en" sz="600">
                <a:solidFill>
                  <a:srgbClr val="666666"/>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a:t>
            </a:r>
            <a:r>
              <a:rPr lang="en" sz="600">
                <a:solidFill>
                  <a:srgbClr val="666666"/>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(TOTAL_RAIN </a:t>
            </a:r>
            <a:r>
              <a:rPr lang="en" sz="600">
                <a:solidFill>
                  <a:srgbClr val="666666"/>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a:t>
            </a:r>
            <a:r>
              <a:rPr lang="en" sz="600">
                <a:solidFill>
                  <a:srgbClr val="666666"/>
                </a:solidFill>
                <a:latin typeface="Roboto Mono"/>
                <a:ea typeface="Roboto Mono"/>
                <a:cs typeface="Roboto Mono"/>
                <a:sym typeface="Roboto Mono"/>
              </a:rPr>
              <a:t>40</a:t>
            </a:r>
            <a:r>
              <a:rPr lang="en" sz="600">
                <a:solidFill>
                  <a:schemeClr val="dk1"/>
                </a:solidFill>
                <a:latin typeface="Roboto Mono"/>
                <a:ea typeface="Roboto Mono"/>
                <a:cs typeface="Roboto Mono"/>
                <a:sym typeface="Roboto Mono"/>
              </a:rPr>
              <a:t>) </a:t>
            </a:r>
            <a:r>
              <a:rPr lang="en" sz="600">
                <a:solidFill>
                  <a:srgbClr val="666666"/>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a:t>
            </a:r>
            <a:r>
              <a:rPr lang="en" sz="600">
                <a:solidFill>
                  <a:srgbClr val="666666"/>
                </a:solidFill>
                <a:latin typeface="Roboto Mono"/>
                <a:ea typeface="Roboto Mono"/>
                <a:cs typeface="Roboto Mono"/>
                <a:sym typeface="Roboto Mono"/>
              </a:rPr>
              <a:t>2</a:t>
            </a:r>
            <a:r>
              <a:rPr lang="en" sz="600">
                <a:solidFill>
                  <a:schemeClr val="dk1"/>
                </a:solidFill>
                <a:latin typeface="Roboto Mono"/>
                <a:ea typeface="Roboto Mono"/>
                <a:cs typeface="Roboto Mono"/>
                <a:sym typeface="Roboto Mono"/>
              </a:rPr>
              <a:t> </a:t>
            </a:r>
            <a:r>
              <a:rPr lang="en" sz="600">
                <a:solidFill>
                  <a:srgbClr val="666666"/>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a:t>
            </a:r>
            <a:r>
              <a:rPr lang="en" sz="600">
                <a:solidFill>
                  <a:srgbClr val="666666"/>
                </a:solidFill>
                <a:latin typeface="Roboto Mono"/>
                <a:ea typeface="Roboto Mono"/>
                <a:cs typeface="Roboto Mono"/>
                <a:sym typeface="Roboto Mono"/>
              </a:rPr>
              <a:t>16</a:t>
            </a:r>
            <a:r>
              <a:rPr lang="en" sz="600">
                <a:solidFill>
                  <a:schemeClr val="dk1"/>
                </a:solidFill>
                <a:latin typeface="Roboto Mono"/>
                <a:ea typeface="Roboto Mono"/>
                <a:cs typeface="Roboto Mono"/>
                <a:sym typeface="Roboto Mono"/>
              </a:rPr>
              <a:t> </a:t>
            </a:r>
            <a:r>
              <a:rPr lang="en" sz="600">
                <a:solidFill>
                  <a:srgbClr val="666666"/>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a:t>
            </a:r>
            <a:r>
              <a:rPr lang="en" sz="600">
                <a:solidFill>
                  <a:srgbClr val="666666"/>
                </a:solidFill>
                <a:latin typeface="Roboto Mono"/>
                <a:ea typeface="Roboto Mono"/>
                <a:cs typeface="Roboto Mono"/>
                <a:sym typeface="Roboto Mono"/>
              </a:rPr>
              <a:t>100</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20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21 </a:t>
            </a:r>
            <a:r>
              <a:rPr lang="en" sz="600" i="1">
                <a:solidFill>
                  <a:srgbClr val="408080"/>
                </a:solidFill>
                <a:latin typeface="Roboto Mono"/>
                <a:ea typeface="Roboto Mono"/>
                <a:cs typeface="Roboto Mono"/>
                <a:sym typeface="Roboto Mono"/>
              </a:rPr>
              <a:t>*       Then sharply declines</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22 </a:t>
            </a:r>
            <a:r>
              <a:rPr lang="en" sz="600">
                <a:solidFill>
                  <a:srgbClr val="A0A000"/>
                </a:solidFill>
                <a:latin typeface="Roboto Mono"/>
                <a:ea typeface="Roboto Mono"/>
                <a:cs typeface="Roboto Mono"/>
                <a:sym typeface="Roboto Mono"/>
              </a:rPr>
              <a:t>    </a:t>
            </a:r>
            <a:r>
              <a:rPr lang="en" sz="600">
                <a:solidFill>
                  <a:schemeClr val="dk1"/>
                </a:solidFill>
                <a:latin typeface="Roboto Mono"/>
                <a:ea typeface="Roboto Mono"/>
                <a:cs typeface="Roboto Mono"/>
                <a:sym typeface="Roboto Mono"/>
              </a:rPr>
              <a:t>  </a:t>
            </a:r>
            <a:r>
              <a:rPr lang="en" sz="600" b="1">
                <a:solidFill>
                  <a:srgbClr val="008000"/>
                </a:solidFill>
                <a:latin typeface="Roboto Mono"/>
                <a:ea typeface="Roboto Mono"/>
                <a:cs typeface="Roboto Mono"/>
                <a:sym typeface="Roboto Mono"/>
              </a:rPr>
              <a:t>ELSE</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23 </a:t>
            </a:r>
            <a:r>
              <a:rPr lang="en" sz="600">
                <a:solidFill>
                  <a:srgbClr val="A0A000"/>
                </a:solidFill>
                <a:latin typeface="Roboto Mono"/>
                <a:ea typeface="Roboto Mono"/>
                <a:cs typeface="Roboto Mono"/>
                <a:sym typeface="Roboto Mono"/>
              </a:rPr>
              <a:t>    </a:t>
            </a:r>
            <a:r>
              <a:rPr lang="en" sz="600">
                <a:solidFill>
                  <a:schemeClr val="dk1"/>
                </a:solidFill>
                <a:latin typeface="Roboto Mono"/>
                <a:ea typeface="Roboto Mono"/>
                <a:cs typeface="Roboto Mono"/>
                <a:sym typeface="Roboto Mono"/>
              </a:rPr>
              <a:t>      YIELD_EST </a:t>
            </a:r>
            <a:r>
              <a:rPr lang="en" sz="600">
                <a:solidFill>
                  <a:srgbClr val="666666"/>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a:t>
            </a:r>
            <a:r>
              <a:rPr lang="en" sz="600">
                <a:solidFill>
                  <a:srgbClr val="666666"/>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TOTAL_RAIN </a:t>
            </a:r>
            <a:r>
              <a:rPr lang="en" sz="600">
                <a:solidFill>
                  <a:srgbClr val="666666"/>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a:t>
            </a:r>
            <a:r>
              <a:rPr lang="en" sz="600">
                <a:solidFill>
                  <a:srgbClr val="666666"/>
                </a:solidFill>
                <a:latin typeface="Roboto Mono"/>
                <a:ea typeface="Roboto Mono"/>
                <a:cs typeface="Roboto Mono"/>
                <a:sym typeface="Roboto Mono"/>
              </a:rPr>
              <a:t>140</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24 </a:t>
            </a:r>
            <a:r>
              <a:rPr lang="en" sz="600">
                <a:solidFill>
                  <a:srgbClr val="A0A000"/>
                </a:solidFill>
                <a:latin typeface="Roboto Mono"/>
                <a:ea typeface="Roboto Mono"/>
                <a:cs typeface="Roboto Mono"/>
                <a:sym typeface="Roboto Mono"/>
              </a:rPr>
              <a:t>    </a:t>
            </a:r>
            <a:r>
              <a:rPr lang="en" sz="600">
                <a:solidFill>
                  <a:schemeClr val="dk1"/>
                </a:solidFill>
                <a:latin typeface="Roboto Mono"/>
                <a:ea typeface="Roboto Mono"/>
                <a:cs typeface="Roboto Mono"/>
                <a:sym typeface="Roboto Mono"/>
              </a:rPr>
              <a:t>  ENDIF</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25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26 </a:t>
            </a:r>
            <a:r>
              <a:rPr lang="en" sz="600">
                <a:solidFill>
                  <a:srgbClr val="A0A000"/>
                </a:solidFill>
                <a:latin typeface="Roboto Mono"/>
                <a:ea typeface="Roboto Mono"/>
                <a:cs typeface="Roboto Mono"/>
                <a:sym typeface="Roboto Mono"/>
              </a:rPr>
              <a:t>    </a:t>
            </a:r>
            <a:r>
              <a:rPr lang="en" sz="600" b="1">
                <a:solidFill>
                  <a:srgbClr val="008000"/>
                </a:solidFill>
                <a:latin typeface="Roboto Mono"/>
                <a:ea typeface="Roboto Mono"/>
                <a:cs typeface="Roboto Mono"/>
                <a:sym typeface="Roboto Mono"/>
              </a:rPr>
              <a:t>END SUBROUTINE </a:t>
            </a:r>
            <a:r>
              <a:rPr lang="en" sz="600">
                <a:solidFill>
                  <a:schemeClr val="dk1"/>
                </a:solidFill>
                <a:latin typeface="Roboto Mono"/>
                <a:ea typeface="Roboto Mono"/>
                <a:cs typeface="Roboto Mono"/>
                <a:sym typeface="Roboto Mono"/>
              </a:rPr>
              <a:t>UPDATE_EST</a:t>
            </a:r>
            <a:endParaRPr sz="600">
              <a:solidFill>
                <a:schemeClr val="dk1"/>
              </a:solidFill>
              <a:latin typeface="Roboto Mono"/>
              <a:ea typeface="Roboto Mono"/>
              <a:cs typeface="Roboto Mono"/>
              <a:sym typeface="Roboto Mono"/>
            </a:endParaRPr>
          </a:p>
          <a:p>
            <a:pPr marL="0" lvl="0" indent="0" algn="l" rtl="0">
              <a:spcBef>
                <a:spcPts val="0"/>
              </a:spcBef>
              <a:spcAft>
                <a:spcPts val="1600"/>
              </a:spcAft>
              <a:buNone/>
            </a:pPr>
            <a:r>
              <a:rPr lang="en" sz="600">
                <a:latin typeface="Roboto Mono"/>
                <a:ea typeface="Roboto Mono"/>
                <a:cs typeface="Roboto Mono"/>
                <a:sym typeface="Roboto Mono"/>
              </a:rPr>
              <a:t>27</a:t>
            </a:r>
            <a:endParaRPr sz="600">
              <a:latin typeface="Roboto Mono"/>
              <a:ea typeface="Roboto Mono"/>
              <a:cs typeface="Roboto Mono"/>
              <a:sym typeface="Roboto Mono"/>
            </a:endParaRPr>
          </a:p>
        </p:txBody>
      </p:sp>
      <p:sp>
        <p:nvSpPr>
          <p:cNvPr id="149" name="Google Shape;149;p30"/>
          <p:cNvSpPr txBox="1">
            <a:spLocks noGrp="1"/>
          </p:cNvSpPr>
          <p:nvPr>
            <p:ph type="body" idx="2"/>
          </p:nvPr>
        </p:nvSpPr>
        <p:spPr>
          <a:xfrm>
            <a:off x="4518275" y="615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600" dirty="0">
                <a:solidFill>
                  <a:schemeClr val="dk1"/>
                </a:solidFill>
                <a:latin typeface="Roboto Mono"/>
                <a:ea typeface="Roboto Mono"/>
                <a:cs typeface="Roboto Mono"/>
                <a:sym typeface="Roboto Mono"/>
              </a:rPr>
              <a:t>28 </a:t>
            </a:r>
            <a:r>
              <a:rPr lang="en" sz="600" i="1" dirty="0">
                <a:solidFill>
                  <a:srgbClr val="408080"/>
                </a:solidFill>
                <a:latin typeface="Roboto Mono"/>
                <a:ea typeface="Roboto Mono"/>
                <a:cs typeface="Roboto Mono"/>
                <a:sym typeface="Roboto Mono"/>
              </a:rPr>
              <a:t>************************************************************************</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29 </a:t>
            </a:r>
            <a:r>
              <a:rPr lang="en" sz="600" i="1" dirty="0">
                <a:solidFill>
                  <a:srgbClr val="408080"/>
                </a:solidFill>
                <a:latin typeface="Roboto Mono"/>
                <a:ea typeface="Roboto Mono"/>
                <a:cs typeface="Roboto Mono"/>
                <a:sym typeface="Roboto Mono"/>
              </a:rPr>
              <a:t>*     CROP_YIELD - Estimate the yield of magic beans given a simple </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30 </a:t>
            </a:r>
            <a:r>
              <a:rPr lang="en" sz="600" i="1" dirty="0">
                <a:solidFill>
                  <a:srgbClr val="408080"/>
                </a:solidFill>
                <a:latin typeface="Roboto Mono"/>
                <a:ea typeface="Roboto Mono"/>
                <a:cs typeface="Roboto Mono"/>
                <a:sym typeface="Roboto Mono"/>
              </a:rPr>
              <a:t>*       model for rainfall</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31 </a:t>
            </a:r>
            <a:r>
              <a:rPr lang="en" sz="600" i="1" dirty="0">
                <a:solidFill>
                  <a:srgbClr val="408080"/>
                </a:solidFill>
                <a:latin typeface="Roboto Mono"/>
                <a:ea typeface="Roboto Mono"/>
                <a:cs typeface="Roboto Mono"/>
                <a:sym typeface="Roboto Mono"/>
              </a:rPr>
              <a:t>************************************************************************</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32 </a:t>
            </a:r>
            <a:r>
              <a:rPr lang="en" sz="600" i="1" dirty="0">
                <a:solidFill>
                  <a:srgbClr val="408080"/>
                </a:solidFill>
                <a:latin typeface="Roboto Mono"/>
                <a:ea typeface="Roboto Mono"/>
                <a:cs typeface="Roboto Mono"/>
                <a:sym typeface="Roboto Mono"/>
              </a:rPr>
              <a:t>*</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33 </a:t>
            </a:r>
            <a:r>
              <a:rPr lang="en" sz="600" i="1" dirty="0">
                <a:solidFill>
                  <a:srgbClr val="408080"/>
                </a:solidFill>
                <a:latin typeface="Roboto Mono"/>
                <a:ea typeface="Roboto Mono"/>
                <a:cs typeface="Roboto Mono"/>
                <a:sym typeface="Roboto Mono"/>
              </a:rPr>
              <a:t>*     VARIABLES</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34 </a:t>
            </a:r>
            <a:r>
              <a:rPr lang="en" sz="600" i="1" dirty="0">
                <a:solidFill>
                  <a:srgbClr val="408080"/>
                </a:solidFill>
                <a:latin typeface="Roboto Mono"/>
                <a:ea typeface="Roboto Mono"/>
                <a:cs typeface="Roboto Mono"/>
                <a:sym typeface="Roboto Mono"/>
              </a:rPr>
              <a:t>*     </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35 </a:t>
            </a:r>
            <a:r>
              <a:rPr lang="en" sz="600" i="1" dirty="0">
                <a:solidFill>
                  <a:srgbClr val="408080"/>
                </a:solidFill>
                <a:latin typeface="Roboto Mono"/>
                <a:ea typeface="Roboto Mono"/>
                <a:cs typeface="Roboto Mono"/>
                <a:sym typeface="Roboto Mono"/>
              </a:rPr>
              <a:t>*     INPUT MAX_RAIN   = The maximum rain for the month</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36 </a:t>
            </a:r>
            <a:r>
              <a:rPr lang="en" sz="600" i="1" dirty="0">
                <a:solidFill>
                  <a:srgbClr val="408080"/>
                </a:solidFill>
                <a:latin typeface="Roboto Mono"/>
                <a:ea typeface="Roboto Mono"/>
                <a:cs typeface="Roboto Mono"/>
                <a:sym typeface="Roboto Mono"/>
              </a:rPr>
              <a:t>*     INPUT CONSISTENCY = The consistency of the rainfall </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37 </a:t>
            </a:r>
            <a:r>
              <a:rPr lang="en" sz="600" i="1" dirty="0">
                <a:solidFill>
                  <a:srgbClr val="408080"/>
                </a:solidFill>
                <a:latin typeface="Roboto Mono"/>
                <a:ea typeface="Roboto Mono"/>
                <a:cs typeface="Roboto Mono"/>
                <a:sym typeface="Roboto Mono"/>
              </a:rPr>
              <a:t>*       (higher = more consistent)</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38 </a:t>
            </a:r>
            <a:r>
              <a:rPr lang="en" sz="600" i="1" dirty="0">
                <a:solidFill>
                  <a:srgbClr val="408080"/>
                </a:solidFill>
                <a:latin typeface="Roboto Mono"/>
                <a:ea typeface="Roboto Mono"/>
                <a:cs typeface="Roboto Mono"/>
                <a:sym typeface="Roboto Mono"/>
              </a:rPr>
              <a:t>*     INPUT ABSORBTION = Estimates the % of rainfall absorbed into the</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39 </a:t>
            </a:r>
            <a:r>
              <a:rPr lang="en" sz="600" i="1" dirty="0">
                <a:solidFill>
                  <a:srgbClr val="408080"/>
                </a:solidFill>
                <a:latin typeface="Roboto Mono"/>
                <a:ea typeface="Roboto Mono"/>
                <a:cs typeface="Roboto Mono"/>
                <a:sym typeface="Roboto Mono"/>
              </a:rPr>
              <a:t>*       soil (i.e. % lost due to evaporation, runoff)</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40 </a:t>
            </a:r>
            <a:r>
              <a:rPr lang="en" sz="600" i="1" dirty="0">
                <a:solidFill>
                  <a:srgbClr val="408080"/>
                </a:solidFill>
                <a:latin typeface="Roboto Mono"/>
                <a:ea typeface="Roboto Mono"/>
                <a:cs typeface="Roboto Mono"/>
                <a:sym typeface="Roboto Mono"/>
              </a:rPr>
              <a:t>*</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41 </a:t>
            </a:r>
            <a:r>
              <a:rPr lang="en" sz="600" i="1" dirty="0">
                <a:solidFill>
                  <a:srgbClr val="408080"/>
                </a:solidFill>
                <a:latin typeface="Roboto Mono"/>
                <a:ea typeface="Roboto Mono"/>
                <a:cs typeface="Roboto Mono"/>
                <a:sym typeface="Roboto Mono"/>
              </a:rPr>
              <a:t>*     OUTPUT YIELD_EST = The estimated yield of magic beans</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42 </a:t>
            </a:r>
            <a:r>
              <a:rPr lang="en" sz="600" i="1" dirty="0">
                <a:solidFill>
                  <a:srgbClr val="408080"/>
                </a:solidFill>
                <a:latin typeface="Roboto Mono"/>
                <a:ea typeface="Roboto Mono"/>
                <a:cs typeface="Roboto Mono"/>
                <a:sym typeface="Roboto Mono"/>
              </a:rPr>
              <a:t>*</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43 </a:t>
            </a:r>
            <a:r>
              <a:rPr lang="en" sz="600" i="1" dirty="0">
                <a:solidFill>
                  <a:srgbClr val="408080"/>
                </a:solidFill>
                <a:latin typeface="Roboto Mono"/>
                <a:ea typeface="Roboto Mono"/>
                <a:cs typeface="Roboto Mono"/>
                <a:sym typeface="Roboto Mono"/>
              </a:rPr>
              <a:t>*     DAY              = The current day of the month</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44 </a:t>
            </a:r>
            <a:r>
              <a:rPr lang="en" sz="600" i="1" dirty="0">
                <a:solidFill>
                  <a:srgbClr val="408080"/>
                </a:solidFill>
                <a:latin typeface="Roboto Mono"/>
                <a:ea typeface="Roboto Mono"/>
                <a:cs typeface="Roboto Mono"/>
                <a:sym typeface="Roboto Mono"/>
              </a:rPr>
              <a:t>*     RAIN             = The rainfall estimate for the current day</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45 </a:t>
            </a:r>
            <a:r>
              <a:rPr lang="en" sz="600" i="1" dirty="0">
                <a:solidFill>
                  <a:srgbClr val="408080"/>
                </a:solidFill>
                <a:latin typeface="Roboto Mono"/>
                <a:ea typeface="Roboto Mono"/>
                <a:cs typeface="Roboto Mono"/>
                <a:sym typeface="Roboto Mono"/>
              </a:rPr>
              <a:t>*</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46 </a:t>
            </a:r>
            <a:r>
              <a:rPr lang="en" sz="600" i="1" dirty="0">
                <a:solidFill>
                  <a:srgbClr val="408080"/>
                </a:solidFill>
                <a:latin typeface="Roboto Mono"/>
                <a:ea typeface="Roboto Mono"/>
                <a:cs typeface="Roboto Mono"/>
                <a:sym typeface="Roboto Mono"/>
              </a:rPr>
              <a:t>************************************************************************</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47 </a:t>
            </a:r>
            <a:r>
              <a:rPr lang="en" sz="600" dirty="0">
                <a:solidFill>
                  <a:srgbClr val="A0A000"/>
                </a:solidFill>
                <a:latin typeface="Roboto Mono"/>
                <a:ea typeface="Roboto Mono"/>
                <a:cs typeface="Roboto Mono"/>
                <a:sym typeface="Roboto Mono"/>
              </a:rPr>
              <a:t>    </a:t>
            </a:r>
            <a:r>
              <a:rPr lang="en" sz="600" b="1" dirty="0">
                <a:solidFill>
                  <a:srgbClr val="008000"/>
                </a:solidFill>
                <a:latin typeface="Roboto Mono"/>
                <a:ea typeface="Roboto Mono"/>
                <a:cs typeface="Roboto Mono"/>
                <a:sym typeface="Roboto Mono"/>
              </a:rPr>
              <a:t>PROGRAM </a:t>
            </a:r>
            <a:r>
              <a:rPr lang="en" sz="600" dirty="0">
                <a:solidFill>
                  <a:schemeClr val="dk1"/>
                </a:solidFill>
                <a:latin typeface="Roboto Mono"/>
                <a:ea typeface="Roboto Mono"/>
                <a:cs typeface="Roboto Mono"/>
                <a:sym typeface="Roboto Mono"/>
              </a:rPr>
              <a:t>CROP_YIELD</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48 </a:t>
            </a:r>
            <a:r>
              <a:rPr lang="en" sz="600" dirty="0">
                <a:solidFill>
                  <a:srgbClr val="A0A000"/>
                </a:solidFill>
                <a:latin typeface="Roboto Mono"/>
                <a:ea typeface="Roboto Mono"/>
                <a:cs typeface="Roboto Mono"/>
                <a:sym typeface="Roboto Mono"/>
              </a:rPr>
              <a:t>    </a:t>
            </a:r>
            <a:r>
              <a:rPr lang="en" sz="600" b="1" dirty="0">
                <a:solidFill>
                  <a:srgbClr val="008000"/>
                </a:solidFill>
                <a:latin typeface="Roboto Mono"/>
                <a:ea typeface="Roboto Mono"/>
                <a:cs typeface="Roboto Mono"/>
                <a:sym typeface="Roboto Mono"/>
              </a:rPr>
              <a:t>IMPLICIT NONE</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49 </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50 </a:t>
            </a:r>
            <a:r>
              <a:rPr lang="en" sz="600" dirty="0">
                <a:solidFill>
                  <a:srgbClr val="A0A000"/>
                </a:solidFill>
                <a:latin typeface="Roboto Mono"/>
                <a:ea typeface="Roboto Mono"/>
                <a:cs typeface="Roboto Mono"/>
                <a:sym typeface="Roboto Mono"/>
              </a:rPr>
              <a:t>    </a:t>
            </a:r>
            <a:r>
              <a:rPr lang="en" sz="600" dirty="0">
                <a:solidFill>
                  <a:srgbClr val="B00040"/>
                </a:solidFill>
                <a:latin typeface="Roboto Mono"/>
                <a:ea typeface="Roboto Mono"/>
                <a:cs typeface="Roboto Mono"/>
                <a:sym typeface="Roboto Mono"/>
              </a:rPr>
              <a:t>INTEGER </a:t>
            </a:r>
            <a:r>
              <a:rPr lang="en" sz="600" dirty="0">
                <a:solidFill>
                  <a:schemeClr val="dk1"/>
                </a:solidFill>
                <a:latin typeface="Roboto Mono"/>
                <a:ea typeface="Roboto Mono"/>
                <a:cs typeface="Roboto Mono"/>
                <a:sym typeface="Roboto Mono"/>
              </a:rPr>
              <a:t>DAY</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51 </a:t>
            </a:r>
            <a:r>
              <a:rPr lang="en" sz="600" dirty="0">
                <a:solidFill>
                  <a:srgbClr val="A0A000"/>
                </a:solidFill>
                <a:latin typeface="Roboto Mono"/>
                <a:ea typeface="Roboto Mono"/>
                <a:cs typeface="Roboto Mono"/>
                <a:sym typeface="Roboto Mono"/>
              </a:rPr>
              <a:t>    </a:t>
            </a:r>
            <a:r>
              <a:rPr lang="en" sz="600" dirty="0">
                <a:solidFill>
                  <a:srgbClr val="B00040"/>
                </a:solidFill>
                <a:latin typeface="Roboto Mono"/>
                <a:ea typeface="Roboto Mono"/>
                <a:cs typeface="Roboto Mono"/>
                <a:sym typeface="Roboto Mono"/>
              </a:rPr>
              <a:t>DOUBLE PRECISION </a:t>
            </a:r>
            <a:r>
              <a:rPr lang="en" sz="600" dirty="0">
                <a:solidFill>
                  <a:schemeClr val="dk1"/>
                </a:solidFill>
                <a:latin typeface="Roboto Mono"/>
                <a:ea typeface="Roboto Mono"/>
                <a:cs typeface="Roboto Mono"/>
                <a:sym typeface="Roboto Mono"/>
              </a:rPr>
              <a:t>RAIN, YIELD_EST, TOTAL_RAIN</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52 </a:t>
            </a:r>
            <a:r>
              <a:rPr lang="en" sz="600" dirty="0">
                <a:solidFill>
                  <a:srgbClr val="A0A000"/>
                </a:solidFill>
                <a:latin typeface="Roboto Mono"/>
                <a:ea typeface="Roboto Mono"/>
                <a:cs typeface="Roboto Mono"/>
                <a:sym typeface="Roboto Mono"/>
              </a:rPr>
              <a:t>    </a:t>
            </a:r>
            <a:r>
              <a:rPr lang="en" sz="600" dirty="0">
                <a:solidFill>
                  <a:srgbClr val="B00040"/>
                </a:solidFill>
                <a:latin typeface="Roboto Mono"/>
                <a:ea typeface="Roboto Mono"/>
                <a:cs typeface="Roboto Mono"/>
                <a:sym typeface="Roboto Mono"/>
              </a:rPr>
              <a:t>DOUBLE PRECISION </a:t>
            </a:r>
            <a:r>
              <a:rPr lang="en" sz="600" dirty="0">
                <a:solidFill>
                  <a:schemeClr val="dk1"/>
                </a:solidFill>
                <a:latin typeface="Roboto Mono"/>
                <a:ea typeface="Roboto Mono"/>
                <a:cs typeface="Roboto Mono"/>
                <a:sym typeface="Roboto Mono"/>
              </a:rPr>
              <a:t>MAX_RAIN, CONSISTENCY, ABSORBTION</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53 </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54 </a:t>
            </a:r>
            <a:r>
              <a:rPr lang="en" sz="600" dirty="0">
                <a:solidFill>
                  <a:srgbClr val="A0A000"/>
                </a:solidFill>
                <a:latin typeface="Roboto Mono"/>
                <a:ea typeface="Roboto Mono"/>
                <a:cs typeface="Roboto Mono"/>
                <a:sym typeface="Roboto Mono"/>
              </a:rPr>
              <a:t>    </a:t>
            </a:r>
            <a:r>
              <a:rPr lang="en" sz="600" dirty="0">
                <a:solidFill>
                  <a:schemeClr val="dk1"/>
                </a:solidFill>
                <a:latin typeface="Roboto Mono"/>
                <a:ea typeface="Roboto Mono"/>
                <a:cs typeface="Roboto Mono"/>
                <a:sym typeface="Roboto Mono"/>
              </a:rPr>
              <a:t>MAX_RAIN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4.0</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55 </a:t>
            </a:r>
            <a:r>
              <a:rPr lang="en" sz="600" dirty="0">
                <a:solidFill>
                  <a:srgbClr val="A0A000"/>
                </a:solidFill>
                <a:latin typeface="Roboto Mono"/>
                <a:ea typeface="Roboto Mono"/>
                <a:cs typeface="Roboto Mono"/>
                <a:sym typeface="Roboto Mono"/>
              </a:rPr>
              <a:t>    </a:t>
            </a:r>
            <a:r>
              <a:rPr lang="en" sz="600" dirty="0">
                <a:solidFill>
                  <a:schemeClr val="dk1"/>
                </a:solidFill>
                <a:latin typeface="Roboto Mono"/>
                <a:ea typeface="Roboto Mono"/>
                <a:cs typeface="Roboto Mono"/>
                <a:sym typeface="Roboto Mono"/>
              </a:rPr>
              <a:t>CONSISTENCY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64.0</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56 </a:t>
            </a:r>
            <a:r>
              <a:rPr lang="en" sz="600" dirty="0">
                <a:solidFill>
                  <a:srgbClr val="A0A000"/>
                </a:solidFill>
                <a:latin typeface="Roboto Mono"/>
                <a:ea typeface="Roboto Mono"/>
                <a:cs typeface="Roboto Mono"/>
                <a:sym typeface="Roboto Mono"/>
              </a:rPr>
              <a:t>    </a:t>
            </a:r>
            <a:r>
              <a:rPr lang="en" sz="600" dirty="0">
                <a:solidFill>
                  <a:schemeClr val="dk1"/>
                </a:solidFill>
                <a:latin typeface="Roboto Mono"/>
                <a:ea typeface="Roboto Mono"/>
                <a:cs typeface="Roboto Mono"/>
                <a:sym typeface="Roboto Mono"/>
              </a:rPr>
              <a:t>ABSORBTION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0.6</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57 </a:t>
            </a:r>
            <a:r>
              <a:rPr lang="en" sz="600" dirty="0">
                <a:solidFill>
                  <a:srgbClr val="A0A000"/>
                </a:solidFill>
                <a:latin typeface="Roboto Mono"/>
                <a:ea typeface="Roboto Mono"/>
                <a:cs typeface="Roboto Mono"/>
                <a:sym typeface="Roboto Mono"/>
              </a:rPr>
              <a:t>    </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58 </a:t>
            </a:r>
            <a:r>
              <a:rPr lang="en" sz="600" dirty="0">
                <a:solidFill>
                  <a:srgbClr val="A0A000"/>
                </a:solidFill>
                <a:latin typeface="Roboto Mono"/>
                <a:ea typeface="Roboto Mono"/>
                <a:cs typeface="Roboto Mono"/>
                <a:sym typeface="Roboto Mono"/>
              </a:rPr>
              <a:t>    </a:t>
            </a:r>
            <a:r>
              <a:rPr lang="en" sz="600" dirty="0">
                <a:solidFill>
                  <a:schemeClr val="dk1"/>
                </a:solidFill>
                <a:latin typeface="Roboto Mono"/>
                <a:ea typeface="Roboto Mono"/>
                <a:cs typeface="Roboto Mono"/>
                <a:sym typeface="Roboto Mono"/>
              </a:rPr>
              <a:t>YIELD_EST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0</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59 </a:t>
            </a:r>
            <a:r>
              <a:rPr lang="en" sz="600" dirty="0">
                <a:solidFill>
                  <a:srgbClr val="A0A000"/>
                </a:solidFill>
                <a:latin typeface="Roboto Mono"/>
                <a:ea typeface="Roboto Mono"/>
                <a:cs typeface="Roboto Mono"/>
                <a:sym typeface="Roboto Mono"/>
              </a:rPr>
              <a:t>    </a:t>
            </a:r>
            <a:r>
              <a:rPr lang="en" sz="600" dirty="0">
                <a:solidFill>
                  <a:schemeClr val="dk1"/>
                </a:solidFill>
                <a:latin typeface="Roboto Mono"/>
                <a:ea typeface="Roboto Mono"/>
                <a:cs typeface="Roboto Mono"/>
                <a:sym typeface="Roboto Mono"/>
              </a:rPr>
              <a:t>TOTAL_RAIN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0</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60 </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61 </a:t>
            </a:r>
            <a:r>
              <a:rPr lang="en" sz="600" dirty="0">
                <a:solidFill>
                  <a:srgbClr val="A0A000"/>
                </a:solidFill>
                <a:latin typeface="Roboto Mono"/>
                <a:ea typeface="Roboto Mono"/>
                <a:cs typeface="Roboto Mono"/>
                <a:sym typeface="Roboto Mono"/>
              </a:rPr>
              <a:t>    </a:t>
            </a:r>
            <a:r>
              <a:rPr lang="en" sz="600" b="1" dirty="0">
                <a:solidFill>
                  <a:srgbClr val="008000"/>
                </a:solidFill>
                <a:latin typeface="Roboto Mono"/>
                <a:ea typeface="Roboto Mono"/>
                <a:cs typeface="Roboto Mono"/>
                <a:sym typeface="Roboto Mono"/>
              </a:rPr>
              <a:t>DO </a:t>
            </a:r>
            <a:r>
              <a:rPr lang="en" sz="600" dirty="0">
                <a:solidFill>
                  <a:srgbClr val="666666"/>
                </a:solidFill>
                <a:latin typeface="Roboto Mono"/>
                <a:ea typeface="Roboto Mono"/>
                <a:cs typeface="Roboto Mono"/>
                <a:sym typeface="Roboto Mono"/>
              </a:rPr>
              <a:t>20</a:t>
            </a:r>
            <a:r>
              <a:rPr lang="en" sz="600" dirty="0">
                <a:solidFill>
                  <a:schemeClr val="dk1"/>
                </a:solidFill>
                <a:latin typeface="Roboto Mono"/>
                <a:ea typeface="Roboto Mono"/>
                <a:cs typeface="Roboto Mono"/>
                <a:sym typeface="Roboto Mono"/>
              </a:rPr>
              <a:t> DAY</a:t>
            </a:r>
            <a:r>
              <a:rPr lang="en" sz="600" dirty="0">
                <a:solidFill>
                  <a:srgbClr val="666666"/>
                </a:solidFill>
                <a:latin typeface="Roboto Mono"/>
                <a:ea typeface="Roboto Mono"/>
                <a:cs typeface="Roboto Mono"/>
                <a:sym typeface="Roboto Mono"/>
              </a:rPr>
              <a:t>=1</a:t>
            </a:r>
            <a:r>
              <a:rPr lang="en" sz="600" dirty="0">
                <a:solidFill>
                  <a:schemeClr val="dk1"/>
                </a:solidFill>
                <a:latin typeface="Roboto Mono"/>
                <a:ea typeface="Roboto Mono"/>
                <a:cs typeface="Roboto Mono"/>
                <a:sym typeface="Roboto Mono"/>
              </a:rPr>
              <a:t>,</a:t>
            </a:r>
            <a:r>
              <a:rPr lang="en" sz="600" dirty="0">
                <a:solidFill>
                  <a:srgbClr val="666666"/>
                </a:solidFill>
                <a:latin typeface="Roboto Mono"/>
                <a:ea typeface="Roboto Mono"/>
                <a:cs typeface="Roboto Mono"/>
                <a:sym typeface="Roboto Mono"/>
              </a:rPr>
              <a:t>31</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62 </a:t>
            </a:r>
            <a:r>
              <a:rPr lang="en" sz="600" i="1" dirty="0">
                <a:solidFill>
                  <a:srgbClr val="408080"/>
                </a:solidFill>
                <a:latin typeface="Roboto Mono"/>
                <a:ea typeface="Roboto Mono"/>
                <a:cs typeface="Roboto Mono"/>
                <a:sym typeface="Roboto Mono"/>
              </a:rPr>
              <a:t>*       Compute rainfall for the current day</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63 </a:t>
            </a:r>
            <a:r>
              <a:rPr lang="en" sz="600" dirty="0">
                <a:solidFill>
                  <a:srgbClr val="A0A000"/>
                </a:solidFill>
                <a:latin typeface="Roboto Mono"/>
                <a:ea typeface="Roboto Mono"/>
                <a:cs typeface="Roboto Mono"/>
                <a:sym typeface="Roboto Mono"/>
              </a:rPr>
              <a:t>    </a:t>
            </a:r>
            <a:r>
              <a:rPr lang="en" sz="600" dirty="0">
                <a:solidFill>
                  <a:schemeClr val="dk1"/>
                </a:solidFill>
                <a:latin typeface="Roboto Mono"/>
                <a:ea typeface="Roboto Mono"/>
                <a:cs typeface="Roboto Mono"/>
                <a:sym typeface="Roboto Mono"/>
              </a:rPr>
              <a:t>  RAIN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(DAY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16</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2</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CONSISTENCY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MAX_RAIN)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ABSORBTION</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64 </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65 </a:t>
            </a:r>
            <a:r>
              <a:rPr lang="en" sz="600" i="1" dirty="0">
                <a:solidFill>
                  <a:srgbClr val="408080"/>
                </a:solidFill>
                <a:latin typeface="Roboto Mono"/>
                <a:ea typeface="Roboto Mono"/>
                <a:cs typeface="Roboto Mono"/>
                <a:sym typeface="Roboto Mono"/>
              </a:rPr>
              <a:t>*       Update rainfall estimate</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66 </a:t>
            </a:r>
            <a:r>
              <a:rPr lang="en" sz="600" dirty="0">
                <a:solidFill>
                  <a:srgbClr val="A0A000"/>
                </a:solidFill>
                <a:latin typeface="Roboto Mono"/>
                <a:ea typeface="Roboto Mono"/>
                <a:cs typeface="Roboto Mono"/>
                <a:sym typeface="Roboto Mono"/>
              </a:rPr>
              <a:t>    </a:t>
            </a:r>
            <a:r>
              <a:rPr lang="en" sz="600" dirty="0">
                <a:solidFill>
                  <a:schemeClr val="dk1"/>
                </a:solidFill>
                <a:latin typeface="Roboto Mono"/>
                <a:ea typeface="Roboto Mono"/>
                <a:cs typeface="Roboto Mono"/>
                <a:sym typeface="Roboto Mono"/>
              </a:rPr>
              <a:t>  </a:t>
            </a:r>
            <a:r>
              <a:rPr lang="en" sz="600" b="1" dirty="0">
                <a:solidFill>
                  <a:srgbClr val="008000"/>
                </a:solidFill>
                <a:latin typeface="Roboto Mono"/>
                <a:ea typeface="Roboto Mono"/>
                <a:cs typeface="Roboto Mono"/>
                <a:sym typeface="Roboto Mono"/>
              </a:rPr>
              <a:t>CALL </a:t>
            </a:r>
            <a:r>
              <a:rPr lang="en" sz="600" dirty="0">
                <a:solidFill>
                  <a:schemeClr val="dk1"/>
                </a:solidFill>
                <a:latin typeface="Roboto Mono"/>
                <a:ea typeface="Roboto Mono"/>
                <a:cs typeface="Roboto Mono"/>
                <a:sym typeface="Roboto Mono"/>
              </a:rPr>
              <a:t>UPDATE_EST(RAIN, TOTAL_RAIN, YIELD_EST)</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67 </a:t>
            </a:r>
            <a:r>
              <a:rPr lang="en" sz="600" dirty="0">
                <a:solidFill>
                  <a:srgbClr val="A0A000"/>
                </a:solidFill>
                <a:latin typeface="Roboto Mono"/>
                <a:ea typeface="Roboto Mono"/>
                <a:cs typeface="Roboto Mono"/>
                <a:sym typeface="Roboto Mono"/>
              </a:rPr>
              <a:t>    </a:t>
            </a:r>
            <a:r>
              <a:rPr lang="en" sz="600" dirty="0">
                <a:solidFill>
                  <a:schemeClr val="dk1"/>
                </a:solidFill>
                <a:latin typeface="Roboto Mono"/>
                <a:ea typeface="Roboto Mono"/>
                <a:cs typeface="Roboto Mono"/>
                <a:sym typeface="Roboto Mono"/>
              </a:rPr>
              <a:t>  </a:t>
            </a:r>
            <a:r>
              <a:rPr lang="en" sz="600" b="1" dirty="0">
                <a:solidFill>
                  <a:srgbClr val="008000"/>
                </a:solidFill>
                <a:latin typeface="Roboto Mono"/>
                <a:ea typeface="Roboto Mono"/>
                <a:cs typeface="Roboto Mono"/>
                <a:sym typeface="Roboto Mono"/>
              </a:rPr>
              <a:t>PRINT</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a:t>
            </a:r>
            <a:r>
              <a:rPr lang="en" sz="600" dirty="0">
                <a:solidFill>
                  <a:srgbClr val="BA2121"/>
                </a:solidFill>
                <a:latin typeface="Roboto Mono"/>
                <a:ea typeface="Roboto Mono"/>
                <a:cs typeface="Roboto Mono"/>
                <a:sym typeface="Roboto Mono"/>
              </a:rPr>
              <a:t>"Day "</a:t>
            </a:r>
            <a:r>
              <a:rPr lang="en" sz="600" dirty="0">
                <a:solidFill>
                  <a:schemeClr val="dk1"/>
                </a:solidFill>
                <a:latin typeface="Roboto Mono"/>
                <a:ea typeface="Roboto Mono"/>
                <a:cs typeface="Roboto Mono"/>
                <a:sym typeface="Roboto Mono"/>
              </a:rPr>
              <a:t>, DAY, </a:t>
            </a:r>
            <a:r>
              <a:rPr lang="en" sz="600" dirty="0">
                <a:solidFill>
                  <a:srgbClr val="BA2121"/>
                </a:solidFill>
                <a:latin typeface="Roboto Mono"/>
                <a:ea typeface="Roboto Mono"/>
                <a:cs typeface="Roboto Mono"/>
                <a:sym typeface="Roboto Mono"/>
              </a:rPr>
              <a:t>" Estimate: "</a:t>
            </a:r>
            <a:r>
              <a:rPr lang="en" sz="600" dirty="0">
                <a:solidFill>
                  <a:schemeClr val="dk1"/>
                </a:solidFill>
                <a:latin typeface="Roboto Mono"/>
                <a:ea typeface="Roboto Mono"/>
                <a:cs typeface="Roboto Mono"/>
                <a:sym typeface="Roboto Mono"/>
              </a:rPr>
              <a:t>, YIELD_EST</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68 </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69 </a:t>
            </a:r>
            <a:r>
              <a:rPr lang="en" sz="600" dirty="0">
                <a:solidFill>
                  <a:srgbClr val="A0A000"/>
                </a:solidFill>
                <a:latin typeface="Roboto Mono"/>
                <a:ea typeface="Roboto Mono"/>
                <a:cs typeface="Roboto Mono"/>
                <a:sym typeface="Roboto Mono"/>
              </a:rPr>
              <a:t>  20</a:t>
            </a:r>
            <a:r>
              <a:rPr lang="en" sz="600" dirty="0">
                <a:solidFill>
                  <a:schemeClr val="dk1"/>
                </a:solidFill>
                <a:latin typeface="Roboto Mono"/>
                <a:ea typeface="Roboto Mono"/>
                <a:cs typeface="Roboto Mono"/>
                <a:sym typeface="Roboto Mono"/>
              </a:rPr>
              <a:t> ENDDO</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70 </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71 </a:t>
            </a:r>
            <a:r>
              <a:rPr lang="en" sz="600" dirty="0">
                <a:solidFill>
                  <a:srgbClr val="A0A000"/>
                </a:solidFill>
                <a:latin typeface="Roboto Mono"/>
                <a:ea typeface="Roboto Mono"/>
                <a:cs typeface="Roboto Mono"/>
                <a:sym typeface="Roboto Mono"/>
              </a:rPr>
              <a:t>    </a:t>
            </a:r>
            <a:r>
              <a:rPr lang="en" sz="600" b="1" dirty="0">
                <a:solidFill>
                  <a:srgbClr val="008000"/>
                </a:solidFill>
                <a:latin typeface="Roboto Mono"/>
                <a:ea typeface="Roboto Mono"/>
                <a:cs typeface="Roboto Mono"/>
                <a:sym typeface="Roboto Mono"/>
              </a:rPr>
              <a:t>PRINT</a:t>
            </a:r>
            <a:r>
              <a:rPr lang="en" sz="600" dirty="0">
                <a:solidFill>
                  <a:schemeClr val="dk1"/>
                </a:solidFill>
                <a:latin typeface="Roboto Mono"/>
                <a:ea typeface="Roboto Mono"/>
                <a:cs typeface="Roboto Mono"/>
                <a:sym typeface="Roboto Mono"/>
              </a:rPr>
              <a:t> </a:t>
            </a:r>
            <a:r>
              <a:rPr lang="en" sz="600" dirty="0">
                <a:solidFill>
                  <a:srgbClr val="666666"/>
                </a:solidFill>
                <a:latin typeface="Roboto Mono"/>
                <a:ea typeface="Roboto Mono"/>
                <a:cs typeface="Roboto Mono"/>
                <a:sym typeface="Roboto Mono"/>
              </a:rPr>
              <a:t>*</a:t>
            </a:r>
            <a:r>
              <a:rPr lang="en" sz="600" dirty="0">
                <a:solidFill>
                  <a:schemeClr val="dk1"/>
                </a:solidFill>
                <a:latin typeface="Roboto Mono"/>
                <a:ea typeface="Roboto Mono"/>
                <a:cs typeface="Roboto Mono"/>
                <a:sym typeface="Roboto Mono"/>
              </a:rPr>
              <a:t>, </a:t>
            </a:r>
            <a:r>
              <a:rPr lang="en" sz="600" dirty="0">
                <a:solidFill>
                  <a:srgbClr val="BA2121"/>
                </a:solidFill>
                <a:latin typeface="Roboto Mono"/>
                <a:ea typeface="Roboto Mono"/>
                <a:cs typeface="Roboto Mono"/>
                <a:sym typeface="Roboto Mono"/>
              </a:rPr>
              <a:t>"Crop Yield(%): "</a:t>
            </a:r>
            <a:r>
              <a:rPr lang="en" sz="600" dirty="0">
                <a:solidFill>
                  <a:schemeClr val="dk1"/>
                </a:solidFill>
                <a:latin typeface="Roboto Mono"/>
                <a:ea typeface="Roboto Mono"/>
                <a:cs typeface="Roboto Mono"/>
                <a:sym typeface="Roboto Mono"/>
              </a:rPr>
              <a:t>, YIELD_EST</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72 </a:t>
            </a:r>
            <a:br>
              <a:rPr lang="en" sz="600" dirty="0">
                <a:solidFill>
                  <a:schemeClr val="dk1"/>
                </a:solidFill>
                <a:latin typeface="Roboto Mono"/>
                <a:ea typeface="Roboto Mono"/>
                <a:cs typeface="Roboto Mono"/>
                <a:sym typeface="Roboto Mono"/>
              </a:rPr>
            </a:br>
            <a:r>
              <a:rPr lang="en" sz="600" dirty="0">
                <a:solidFill>
                  <a:schemeClr val="dk1"/>
                </a:solidFill>
                <a:latin typeface="Roboto Mono"/>
                <a:ea typeface="Roboto Mono"/>
                <a:cs typeface="Roboto Mono"/>
                <a:sym typeface="Roboto Mono"/>
              </a:rPr>
              <a:t>73 </a:t>
            </a:r>
            <a:r>
              <a:rPr lang="en" sz="600" dirty="0">
                <a:solidFill>
                  <a:srgbClr val="A0A000"/>
                </a:solidFill>
                <a:latin typeface="Roboto Mono"/>
                <a:ea typeface="Roboto Mono"/>
                <a:cs typeface="Roboto Mono"/>
                <a:sym typeface="Roboto Mono"/>
              </a:rPr>
              <a:t>    </a:t>
            </a:r>
            <a:r>
              <a:rPr lang="en" sz="600" b="1" dirty="0">
                <a:solidFill>
                  <a:srgbClr val="008000"/>
                </a:solidFill>
                <a:latin typeface="Roboto Mono"/>
                <a:ea typeface="Roboto Mono"/>
                <a:cs typeface="Roboto Mono"/>
                <a:sym typeface="Roboto Mono"/>
              </a:rPr>
              <a:t>END PROGRAM </a:t>
            </a:r>
            <a:r>
              <a:rPr lang="en" sz="600" dirty="0">
                <a:solidFill>
                  <a:schemeClr val="dk1"/>
                </a:solidFill>
                <a:latin typeface="Roboto Mono"/>
                <a:ea typeface="Roboto Mono"/>
                <a:cs typeface="Roboto Mono"/>
                <a:sym typeface="Roboto Mono"/>
              </a:rPr>
              <a:t>CROP_YIELD</a:t>
            </a:r>
            <a:endParaRPr sz="600" dirty="0">
              <a:solidFill>
                <a:schemeClr val="dk1"/>
              </a:solidFill>
              <a:latin typeface="Roboto Mono"/>
              <a:ea typeface="Roboto Mono"/>
              <a:cs typeface="Roboto Mono"/>
              <a:sym typeface="Roboto Mono"/>
            </a:endParaRPr>
          </a:p>
          <a:p>
            <a:pPr marL="0" lvl="0" indent="0" algn="l" rtl="0">
              <a:spcBef>
                <a:spcPts val="0"/>
              </a:spcBef>
              <a:spcAft>
                <a:spcPts val="1600"/>
              </a:spcAft>
              <a:buNone/>
            </a:pPr>
            <a:endParaRPr sz="600" dirty="0">
              <a:latin typeface="Roboto Mono"/>
              <a:ea typeface="Roboto Mono"/>
              <a:cs typeface="Roboto Mono"/>
              <a:sym typeface="Roboto Mono"/>
            </a:endParaRPr>
          </a:p>
        </p:txBody>
      </p:sp>
      <p:sp>
        <p:nvSpPr>
          <p:cNvPr id="150" name="Google Shape;150;p30"/>
          <p:cNvSpPr/>
          <p:nvPr/>
        </p:nvSpPr>
        <p:spPr>
          <a:xfrm>
            <a:off x="714675" y="2790200"/>
            <a:ext cx="2447400" cy="920400"/>
          </a:xfrm>
          <a:prstGeom prst="flowChartAlternateProcess">
            <a:avLst/>
          </a:prstGeom>
          <a:no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0"/>
          <p:cNvSpPr/>
          <p:nvPr/>
        </p:nvSpPr>
        <p:spPr>
          <a:xfrm>
            <a:off x="550375" y="2388800"/>
            <a:ext cx="2535600" cy="1830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0"/>
          <p:cNvSpPr/>
          <p:nvPr/>
        </p:nvSpPr>
        <p:spPr>
          <a:xfrm>
            <a:off x="4787375" y="2427951"/>
            <a:ext cx="2535600" cy="374100"/>
          </a:xfrm>
          <a:prstGeom prst="roundRect">
            <a:avLst>
              <a:gd name="adj" fmla="val 16667"/>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0"/>
          <p:cNvSpPr/>
          <p:nvPr/>
        </p:nvSpPr>
        <p:spPr>
          <a:xfrm>
            <a:off x="4760125" y="3583200"/>
            <a:ext cx="3407100" cy="10122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0"/>
          <p:cNvSpPr/>
          <p:nvPr/>
        </p:nvSpPr>
        <p:spPr>
          <a:xfrm>
            <a:off x="4787375" y="2081075"/>
            <a:ext cx="1135800" cy="1830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0"/>
          <p:cNvSpPr txBox="1"/>
          <p:nvPr/>
        </p:nvSpPr>
        <p:spPr>
          <a:xfrm>
            <a:off x="7322975" y="2474700"/>
            <a:ext cx="1551000" cy="2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4A86E8"/>
                </a:solidFill>
              </a:rPr>
              <a:t>var declarations</a:t>
            </a:r>
            <a:endParaRPr b="1">
              <a:solidFill>
                <a:srgbClr val="4A86E8"/>
              </a:solidFill>
            </a:endParaRPr>
          </a:p>
        </p:txBody>
      </p:sp>
      <p:sp>
        <p:nvSpPr>
          <p:cNvPr id="156" name="Google Shape;156;p30"/>
          <p:cNvSpPr/>
          <p:nvPr/>
        </p:nvSpPr>
        <p:spPr>
          <a:xfrm>
            <a:off x="4826550" y="2858720"/>
            <a:ext cx="1047600" cy="660900"/>
          </a:xfrm>
          <a:prstGeom prst="roundRect">
            <a:avLst>
              <a:gd name="adj" fmla="val 16667"/>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txBox="1"/>
          <p:nvPr/>
        </p:nvSpPr>
        <p:spPr>
          <a:xfrm>
            <a:off x="5923175" y="3028950"/>
            <a:ext cx="1604100" cy="2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9900FF"/>
                </a:solidFill>
              </a:rPr>
              <a:t>var assignments</a:t>
            </a:r>
            <a:endParaRPr b="1">
              <a:solidFill>
                <a:srgbClr val="9900FF"/>
              </a:solidFill>
            </a:endParaRPr>
          </a:p>
        </p:txBody>
      </p:sp>
      <p:sp>
        <p:nvSpPr>
          <p:cNvPr id="158" name="Google Shape;158;p30"/>
          <p:cNvSpPr txBox="1"/>
          <p:nvPr/>
        </p:nvSpPr>
        <p:spPr>
          <a:xfrm>
            <a:off x="2819275" y="1832130"/>
            <a:ext cx="1700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9900"/>
                </a:solidFill>
              </a:rPr>
              <a:t>function</a:t>
            </a:r>
            <a:endParaRPr sz="1200" b="1">
              <a:solidFill>
                <a:srgbClr val="FF9900"/>
              </a:solidFill>
            </a:endParaRPr>
          </a:p>
          <a:p>
            <a:pPr marL="0" lvl="0" indent="0" algn="ctr" rtl="0">
              <a:spcBef>
                <a:spcPts val="0"/>
              </a:spcBef>
              <a:spcAft>
                <a:spcPts val="0"/>
              </a:spcAft>
              <a:buNone/>
            </a:pPr>
            <a:r>
              <a:rPr lang="en" sz="1200">
                <a:solidFill>
                  <a:srgbClr val="FF9900"/>
                </a:solidFill>
              </a:rPr>
              <a:t>(program, subroutine)</a:t>
            </a:r>
            <a:endParaRPr>
              <a:solidFill>
                <a:srgbClr val="FF9900"/>
              </a:solidFill>
            </a:endParaRPr>
          </a:p>
        </p:txBody>
      </p:sp>
      <p:sp>
        <p:nvSpPr>
          <p:cNvPr id="159" name="Google Shape;159;p30"/>
          <p:cNvSpPr txBox="1"/>
          <p:nvPr/>
        </p:nvSpPr>
        <p:spPr>
          <a:xfrm>
            <a:off x="8200475" y="3950100"/>
            <a:ext cx="597300" cy="2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CC0000"/>
                </a:solidFill>
              </a:rPr>
              <a:t>loop</a:t>
            </a:r>
            <a:endParaRPr b="1">
              <a:solidFill>
                <a:srgbClr val="CC0000"/>
              </a:solidFill>
            </a:endParaRPr>
          </a:p>
        </p:txBody>
      </p:sp>
      <p:sp>
        <p:nvSpPr>
          <p:cNvPr id="160" name="Google Shape;160;p30"/>
          <p:cNvSpPr txBox="1"/>
          <p:nvPr/>
        </p:nvSpPr>
        <p:spPr>
          <a:xfrm>
            <a:off x="3171624" y="3069550"/>
            <a:ext cx="1139975" cy="23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rgbClr val="6AA84F"/>
                </a:solidFill>
              </a:rPr>
              <a:t>conditional</a:t>
            </a:r>
            <a:endParaRPr b="1" dirty="0">
              <a:solidFill>
                <a:srgbClr val="6AA84F"/>
              </a:solidFill>
            </a:endParaRPr>
          </a:p>
        </p:txBody>
      </p:sp>
      <p:sp>
        <p:nvSpPr>
          <p:cNvPr id="161" name="Google Shape;161;p30"/>
          <p:cNvSpPr/>
          <p:nvPr/>
        </p:nvSpPr>
        <p:spPr>
          <a:xfrm>
            <a:off x="946525" y="3028946"/>
            <a:ext cx="2139300" cy="141300"/>
          </a:xfrm>
          <a:prstGeom prst="roundRect">
            <a:avLst>
              <a:gd name="adj" fmla="val 16667"/>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p:nvPr/>
        </p:nvSpPr>
        <p:spPr>
          <a:xfrm>
            <a:off x="792425" y="2610350"/>
            <a:ext cx="1439400" cy="141300"/>
          </a:xfrm>
          <a:prstGeom prst="roundRect">
            <a:avLst>
              <a:gd name="adj" fmla="val 16667"/>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946525" y="3447550"/>
            <a:ext cx="1439400" cy="141300"/>
          </a:xfrm>
          <a:prstGeom prst="roundRect">
            <a:avLst>
              <a:gd name="adj" fmla="val 16667"/>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p:nvPr/>
        </p:nvSpPr>
        <p:spPr>
          <a:xfrm>
            <a:off x="4980681" y="3799222"/>
            <a:ext cx="2977500" cy="141300"/>
          </a:xfrm>
          <a:prstGeom prst="roundRect">
            <a:avLst>
              <a:gd name="adj" fmla="val 16667"/>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0"/>
          <p:cNvSpPr/>
          <p:nvPr/>
        </p:nvSpPr>
        <p:spPr>
          <a:xfrm>
            <a:off x="4980675" y="4091381"/>
            <a:ext cx="2078400" cy="1830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Alegreya Sans"/>
                <a:ea typeface="Alegreya Sans"/>
                <a:cs typeface="Alegreya Sans"/>
                <a:sym typeface="Alegreya Sans"/>
              </a:rPr>
              <a:t>6</a:t>
            </a:fld>
            <a:endParaRPr>
              <a:latin typeface="Alegreya Sans"/>
              <a:ea typeface="Alegreya Sans"/>
              <a:cs typeface="Alegreya Sans"/>
              <a:sym typeface="Alegrey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CE0ED-23D2-6848-8161-4F64BD0DD8D8}"/>
              </a:ext>
            </a:extLst>
          </p:cNvPr>
          <p:cNvSpPr>
            <a:spLocks noGrp="1"/>
          </p:cNvSpPr>
          <p:nvPr>
            <p:ph type="title"/>
          </p:nvPr>
        </p:nvSpPr>
        <p:spPr>
          <a:xfrm>
            <a:off x="423671" y="497032"/>
            <a:ext cx="6750900" cy="572700"/>
          </a:xfrm>
        </p:spPr>
        <p:txBody>
          <a:bodyPr/>
          <a:lstStyle/>
          <a:p>
            <a:r>
              <a:rPr lang="en-US" dirty="0"/>
              <a:t>Program Analysis</a:t>
            </a:r>
          </a:p>
        </p:txBody>
      </p:sp>
      <p:sp>
        <p:nvSpPr>
          <p:cNvPr id="4" name="Slide Number Placeholder 3">
            <a:extLst>
              <a:ext uri="{FF2B5EF4-FFF2-40B4-BE49-F238E27FC236}">
                <a16:creationId xmlns:a16="http://schemas.microsoft.com/office/drawing/2014/main" id="{0CA03251-E865-224F-A7AE-70CE8D46AD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6" name="Picture 5">
            <a:extLst>
              <a:ext uri="{FF2B5EF4-FFF2-40B4-BE49-F238E27FC236}">
                <a16:creationId xmlns:a16="http://schemas.microsoft.com/office/drawing/2014/main" id="{44AA9A90-22E0-044D-9877-0B6F8003202B}"/>
              </a:ext>
            </a:extLst>
          </p:cNvPr>
          <p:cNvPicPr>
            <a:picLocks noChangeAspect="1"/>
          </p:cNvPicPr>
          <p:nvPr/>
        </p:nvPicPr>
        <p:blipFill>
          <a:blip r:embed="rId2"/>
          <a:stretch>
            <a:fillRect/>
          </a:stretch>
        </p:blipFill>
        <p:spPr>
          <a:xfrm>
            <a:off x="423671" y="1756396"/>
            <a:ext cx="8120958" cy="2220157"/>
          </a:xfrm>
          <a:prstGeom prst="rect">
            <a:avLst/>
          </a:prstGeom>
        </p:spPr>
      </p:pic>
    </p:spTree>
    <p:extLst>
      <p:ext uri="{BB962C8B-B14F-4D97-AF65-F5344CB8AC3E}">
        <p14:creationId xmlns:p14="http://schemas.microsoft.com/office/powerpoint/2010/main" val="424902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1"/>
          <p:cNvPicPr preferRelativeResize="0"/>
          <p:nvPr/>
        </p:nvPicPr>
        <p:blipFill>
          <a:blip r:embed="rId3">
            <a:alphaModFix/>
          </a:blip>
          <a:stretch>
            <a:fillRect/>
          </a:stretch>
        </p:blipFill>
        <p:spPr>
          <a:xfrm>
            <a:off x="5274897" y="2641300"/>
            <a:ext cx="3399825" cy="2136301"/>
          </a:xfrm>
          <a:prstGeom prst="rect">
            <a:avLst/>
          </a:prstGeom>
          <a:noFill/>
          <a:ln>
            <a:noFill/>
          </a:ln>
        </p:spPr>
      </p:pic>
      <p:pic>
        <p:nvPicPr>
          <p:cNvPr id="172" name="Google Shape;172;p31"/>
          <p:cNvPicPr preferRelativeResize="0"/>
          <p:nvPr/>
        </p:nvPicPr>
        <p:blipFill>
          <a:blip r:embed="rId4">
            <a:alphaModFix/>
          </a:blip>
          <a:stretch>
            <a:fillRect/>
          </a:stretch>
        </p:blipFill>
        <p:spPr>
          <a:xfrm>
            <a:off x="181950" y="246350"/>
            <a:ext cx="8768425" cy="2227600"/>
          </a:xfrm>
          <a:prstGeom prst="rect">
            <a:avLst/>
          </a:prstGeom>
          <a:noFill/>
          <a:ln>
            <a:noFill/>
          </a:ln>
        </p:spPr>
      </p:pic>
      <p:sp>
        <p:nvSpPr>
          <p:cNvPr id="173" name="Google Shape;173;p31"/>
          <p:cNvSpPr txBox="1">
            <a:spLocks noGrp="1"/>
          </p:cNvSpPr>
          <p:nvPr>
            <p:ph type="title"/>
          </p:nvPr>
        </p:nvSpPr>
        <p:spPr>
          <a:xfrm>
            <a:off x="537550" y="2896800"/>
            <a:ext cx="5683368" cy="15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980000"/>
                </a:solidFill>
              </a:rPr>
              <a:t>... derive:</a:t>
            </a:r>
            <a:endParaRPr dirty="0">
              <a:solidFill>
                <a:srgbClr val="980000"/>
              </a:solidFill>
            </a:endParaRPr>
          </a:p>
          <a:p>
            <a:pPr marL="0" lvl="0" indent="0" algn="l" rtl="0">
              <a:spcBef>
                <a:spcPts val="0"/>
              </a:spcBef>
              <a:spcAft>
                <a:spcPts val="0"/>
              </a:spcAft>
              <a:buNone/>
            </a:pPr>
            <a:r>
              <a:rPr lang="en" dirty="0"/>
              <a:t>           </a:t>
            </a:r>
            <a:r>
              <a:rPr lang="en" b="1" i="1" dirty="0" err="1">
                <a:solidFill>
                  <a:schemeClr val="tx1"/>
                </a:solidFill>
              </a:rPr>
              <a:t>GrFN</a:t>
            </a:r>
            <a:r>
              <a:rPr lang="en" dirty="0"/>
              <a:t>: </a:t>
            </a:r>
            <a:r>
              <a:rPr lang="en" dirty="0">
                <a:solidFill>
                  <a:srgbClr val="000000"/>
                </a:solidFill>
              </a:rPr>
              <a:t>Grounded Function Network</a:t>
            </a:r>
            <a:endParaRPr dirty="0">
              <a:solidFill>
                <a:srgbClr val="000000"/>
              </a:solidFill>
            </a:endParaRPr>
          </a:p>
          <a:p>
            <a:pPr marL="0" lvl="0" indent="0" algn="l" rtl="0">
              <a:spcBef>
                <a:spcPts val="0"/>
              </a:spcBef>
              <a:spcAft>
                <a:spcPts val="0"/>
              </a:spcAft>
              <a:buNone/>
            </a:pPr>
            <a:r>
              <a:rPr lang="en" dirty="0">
                <a:solidFill>
                  <a:srgbClr val="000000"/>
                </a:solidFill>
              </a:rPr>
              <a:t>           Executable DBN</a:t>
            </a:r>
            <a:endParaRPr dirty="0">
              <a:solidFill>
                <a:srgbClr val="000000"/>
              </a:solidFill>
            </a:endParaRPr>
          </a:p>
          <a:p>
            <a:pPr marL="0" lvl="0" indent="0" algn="l" rtl="0">
              <a:spcBef>
                <a:spcPts val="0"/>
              </a:spcBef>
              <a:spcAft>
                <a:spcPts val="0"/>
              </a:spcAft>
              <a:buNone/>
            </a:pPr>
            <a:r>
              <a:rPr lang="en" dirty="0">
                <a:solidFill>
                  <a:srgbClr val="980000"/>
                </a:solidFill>
              </a:rPr>
              <a:t>… with associated comments</a:t>
            </a:r>
            <a:endParaRPr dirty="0">
              <a:solidFill>
                <a:srgbClr val="980000"/>
              </a:solidFill>
            </a:endParaRPr>
          </a:p>
        </p:txBody>
      </p:sp>
      <p:sp>
        <p:nvSpPr>
          <p:cNvPr id="174" name="Google Shape;17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Alegreya Sans"/>
                <a:ea typeface="Alegreya Sans"/>
                <a:cs typeface="Alegreya Sans"/>
                <a:sym typeface="Alegreya Sans"/>
              </a:rPr>
              <a:t>8</a:t>
            </a:fld>
            <a:endParaRPr>
              <a:latin typeface="Alegreya Sans"/>
              <a:ea typeface="Alegreya Sans"/>
              <a:cs typeface="Alegreya Sans"/>
              <a:sym typeface="Alegrey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Text Reading</a:t>
            </a:r>
            <a:endParaRPr dirty="0"/>
          </a:p>
        </p:txBody>
      </p:sp>
      <p:sp>
        <p:nvSpPr>
          <p:cNvPr id="190" name="Google Shape;19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Alegreya Sans"/>
                <a:ea typeface="Alegreya Sans"/>
                <a:cs typeface="Alegreya Sans"/>
                <a:sym typeface="Alegreya Sans"/>
              </a:rPr>
              <a:t>9</a:t>
            </a:fld>
            <a:endParaRPr>
              <a:latin typeface="Alegreya Sans"/>
              <a:ea typeface="Alegreya Sans"/>
              <a:cs typeface="Alegreya Sans"/>
              <a:sym typeface="Alegreya Sans"/>
            </a:endParaRPr>
          </a:p>
        </p:txBody>
      </p:sp>
      <p:pic>
        <p:nvPicPr>
          <p:cNvPr id="3" name="Picture 2">
            <a:extLst>
              <a:ext uri="{FF2B5EF4-FFF2-40B4-BE49-F238E27FC236}">
                <a16:creationId xmlns:a16="http://schemas.microsoft.com/office/drawing/2014/main" id="{26BF8818-C562-2941-897C-058A06056FDD}"/>
              </a:ext>
            </a:extLst>
          </p:cNvPr>
          <p:cNvPicPr>
            <a:picLocks noChangeAspect="1"/>
          </p:cNvPicPr>
          <p:nvPr/>
        </p:nvPicPr>
        <p:blipFill>
          <a:blip r:embed="rId3"/>
          <a:stretch>
            <a:fillRect/>
          </a:stretch>
        </p:blipFill>
        <p:spPr>
          <a:xfrm>
            <a:off x="509154" y="3184114"/>
            <a:ext cx="8125691" cy="1424884"/>
          </a:xfrm>
          <a:prstGeom prst="rect">
            <a:avLst/>
          </a:prstGeom>
        </p:spPr>
      </p:pic>
      <p:sp>
        <p:nvSpPr>
          <p:cNvPr id="26" name="Google Shape;111;p26">
            <a:extLst>
              <a:ext uri="{FF2B5EF4-FFF2-40B4-BE49-F238E27FC236}">
                <a16:creationId xmlns:a16="http://schemas.microsoft.com/office/drawing/2014/main" id="{83F914C6-ADC3-CD4E-A157-20A99A64AB81}"/>
              </a:ext>
            </a:extLst>
          </p:cNvPr>
          <p:cNvSpPr txBox="1"/>
          <p:nvPr/>
        </p:nvSpPr>
        <p:spPr>
          <a:xfrm>
            <a:off x="6813394" y="-133648"/>
            <a:ext cx="2408663" cy="56854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5"/>
                </a:solidFill>
                <a:latin typeface="Cousine"/>
                <a:ea typeface="Cousine"/>
                <a:cs typeface="Cousine"/>
                <a:sym typeface="Cousine"/>
              </a:rPr>
              <a:t>ml4ai.github.io/automates</a:t>
            </a:r>
            <a:endParaRPr sz="800" dirty="0"/>
          </a:p>
        </p:txBody>
      </p:sp>
      <p:pic>
        <p:nvPicPr>
          <p:cNvPr id="6" name="Picture 5">
            <a:extLst>
              <a:ext uri="{FF2B5EF4-FFF2-40B4-BE49-F238E27FC236}">
                <a16:creationId xmlns:a16="http://schemas.microsoft.com/office/drawing/2014/main" id="{A0C3CED0-03F0-4B43-A88B-F1BDF38F06D5}"/>
              </a:ext>
            </a:extLst>
          </p:cNvPr>
          <p:cNvPicPr>
            <a:picLocks noChangeAspect="1"/>
          </p:cNvPicPr>
          <p:nvPr/>
        </p:nvPicPr>
        <p:blipFill>
          <a:blip r:embed="rId4"/>
          <a:stretch>
            <a:fillRect/>
          </a:stretch>
        </p:blipFill>
        <p:spPr>
          <a:xfrm>
            <a:off x="1503630" y="1017725"/>
            <a:ext cx="5617582" cy="1872527"/>
          </a:xfrm>
          <a:prstGeom prst="rect">
            <a:avLst/>
          </a:prstGeom>
        </p:spPr>
      </p:pic>
    </p:spTree>
    <p:extLst>
      <p:ext uri="{BB962C8B-B14F-4D97-AF65-F5344CB8AC3E}">
        <p14:creationId xmlns:p14="http://schemas.microsoft.com/office/powerpoint/2010/main" val="166222271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27591</TotalTime>
  <Words>935</Words>
  <Application>Microsoft Macintosh PowerPoint</Application>
  <PresentationFormat>On-screen Show (16:9)</PresentationFormat>
  <Paragraphs>143</Paragraphs>
  <Slides>21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Roboto Mono</vt:lpstr>
      <vt:lpstr>Courier New</vt:lpstr>
      <vt:lpstr>Alegreya Sans</vt:lpstr>
      <vt:lpstr>Cousine</vt:lpstr>
      <vt:lpstr>Calibri</vt:lpstr>
      <vt:lpstr>Simple Light</vt:lpstr>
      <vt:lpstr>Simple Light</vt:lpstr>
      <vt:lpstr>Machine Assisted  Extraction, Curation, Transformation and Augmentation</vt:lpstr>
      <vt:lpstr>Machine Assisted Extraction, Curation, Transformation and Augmentation Framing the Concept</vt:lpstr>
      <vt:lpstr>Machine Assisted Extraction, Curation, Transformation and Augmentation Framing the Concept</vt:lpstr>
      <vt:lpstr>Machine Assisted Extraction, Curation, Transformation and Augmentation Progress</vt:lpstr>
      <vt:lpstr>AutoMATES Architecture</vt:lpstr>
      <vt:lpstr>From source...     crop_yield.f</vt:lpstr>
      <vt:lpstr>Program Analysis</vt:lpstr>
      <vt:lpstr>... derive:            GrFN: Grounded Function Network            Executable DBN … with associated comments</vt:lpstr>
      <vt:lpstr>Text Reading</vt:lpstr>
      <vt:lpstr>Equation Reading</vt:lpstr>
      <vt:lpstr>Equation Reading in Context</vt:lpstr>
      <vt:lpstr>GrFN: Grounded Function Network</vt:lpstr>
      <vt:lpstr>Model Analysis: Structural Comparison</vt:lpstr>
      <vt:lpstr>PowerPoint Presentation</vt:lpstr>
      <vt:lpstr>PowerPoint Presentation</vt:lpstr>
      <vt:lpstr>CodeX:   http://vanga.sista.arizona.edu/automates</vt:lpstr>
      <vt:lpstr>CodeX:   http://vanga.sista.arizona.edu/automates</vt:lpstr>
      <vt:lpstr>CodeX:   http://vanga.sista.arizona.edu/automates</vt:lpstr>
      <vt:lpstr>CodeX:   http://vanga.sista.arizona.edu/automates</vt:lpstr>
      <vt:lpstr>PowerPoint Presentation</vt:lpstr>
      <vt:lpstr>Machine Assisted Extraction, Curation, Transformation and Augmentation Challenges,  Gaps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AutoMATES Automated Model Assembly from Text, Equations and Software</dc:title>
  <cp:lastModifiedBy>Morrison, Clayton T - (claytonm)</cp:lastModifiedBy>
  <cp:revision>209</cp:revision>
  <dcterms:modified xsi:type="dcterms:W3CDTF">2019-05-19T00:30:53Z</dcterms:modified>
</cp:coreProperties>
</file>